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4"/>
  </p:sldMasterIdLst>
  <p:notesMasterIdLst>
    <p:notesMasterId r:id="rId106"/>
  </p:notesMasterIdLst>
  <p:handoutMasterIdLst>
    <p:handoutMasterId r:id="rId107"/>
  </p:handoutMasterIdLst>
  <p:sldIdLst>
    <p:sldId id="308" r:id="rId5"/>
    <p:sldId id="262" r:id="rId6"/>
    <p:sldId id="376" r:id="rId7"/>
    <p:sldId id="396" r:id="rId8"/>
    <p:sldId id="409" r:id="rId9"/>
    <p:sldId id="399" r:id="rId10"/>
    <p:sldId id="398" r:id="rId11"/>
    <p:sldId id="370" r:id="rId12"/>
    <p:sldId id="401" r:id="rId13"/>
    <p:sldId id="403" r:id="rId14"/>
    <p:sldId id="383" r:id="rId15"/>
    <p:sldId id="369" r:id="rId16"/>
    <p:sldId id="405" r:id="rId17"/>
    <p:sldId id="375" r:id="rId18"/>
    <p:sldId id="408" r:id="rId19"/>
    <p:sldId id="410" r:id="rId20"/>
    <p:sldId id="411" r:id="rId21"/>
    <p:sldId id="412" r:id="rId22"/>
    <p:sldId id="413" r:id="rId23"/>
    <p:sldId id="414" r:id="rId24"/>
    <p:sldId id="415" r:id="rId25"/>
    <p:sldId id="416" r:id="rId26"/>
    <p:sldId id="417" r:id="rId27"/>
    <p:sldId id="418" r:id="rId28"/>
    <p:sldId id="419" r:id="rId29"/>
    <p:sldId id="420" r:id="rId30"/>
    <p:sldId id="422" r:id="rId31"/>
    <p:sldId id="423" r:id="rId32"/>
    <p:sldId id="424" r:id="rId33"/>
    <p:sldId id="425" r:id="rId34"/>
    <p:sldId id="426" r:id="rId35"/>
    <p:sldId id="427" r:id="rId36"/>
    <p:sldId id="428" r:id="rId37"/>
    <p:sldId id="429" r:id="rId38"/>
    <p:sldId id="430" r:id="rId39"/>
    <p:sldId id="431" r:id="rId40"/>
    <p:sldId id="432" r:id="rId41"/>
    <p:sldId id="433" r:id="rId42"/>
    <p:sldId id="434" r:id="rId43"/>
    <p:sldId id="435" r:id="rId44"/>
    <p:sldId id="439" r:id="rId45"/>
    <p:sldId id="436" r:id="rId46"/>
    <p:sldId id="437" r:id="rId47"/>
    <p:sldId id="440" r:id="rId48"/>
    <p:sldId id="441" r:id="rId49"/>
    <p:sldId id="442" r:id="rId50"/>
    <p:sldId id="443" r:id="rId51"/>
    <p:sldId id="445" r:id="rId52"/>
    <p:sldId id="444" r:id="rId53"/>
    <p:sldId id="446" r:id="rId54"/>
    <p:sldId id="447" r:id="rId55"/>
    <p:sldId id="448" r:id="rId56"/>
    <p:sldId id="449" r:id="rId57"/>
    <p:sldId id="450" r:id="rId58"/>
    <p:sldId id="452" r:id="rId59"/>
    <p:sldId id="451" r:id="rId60"/>
    <p:sldId id="453" r:id="rId61"/>
    <p:sldId id="454" r:id="rId62"/>
    <p:sldId id="455" r:id="rId63"/>
    <p:sldId id="456" r:id="rId64"/>
    <p:sldId id="457" r:id="rId65"/>
    <p:sldId id="496" r:id="rId66"/>
    <p:sldId id="461" r:id="rId67"/>
    <p:sldId id="458" r:id="rId68"/>
    <p:sldId id="459" r:id="rId69"/>
    <p:sldId id="460" r:id="rId70"/>
    <p:sldId id="462" r:id="rId71"/>
    <p:sldId id="406" r:id="rId72"/>
    <p:sldId id="463" r:id="rId73"/>
    <p:sldId id="464" r:id="rId74"/>
    <p:sldId id="465" r:id="rId75"/>
    <p:sldId id="466" r:id="rId76"/>
    <p:sldId id="467" r:id="rId77"/>
    <p:sldId id="468" r:id="rId78"/>
    <p:sldId id="469" r:id="rId79"/>
    <p:sldId id="470" r:id="rId80"/>
    <p:sldId id="471" r:id="rId81"/>
    <p:sldId id="472" r:id="rId82"/>
    <p:sldId id="474" r:id="rId83"/>
    <p:sldId id="475" r:id="rId84"/>
    <p:sldId id="476" r:id="rId85"/>
    <p:sldId id="477" r:id="rId86"/>
    <p:sldId id="473" r:id="rId87"/>
    <p:sldId id="480" r:id="rId88"/>
    <p:sldId id="483" r:id="rId89"/>
    <p:sldId id="478" r:id="rId90"/>
    <p:sldId id="479" r:id="rId91"/>
    <p:sldId id="482" r:id="rId92"/>
    <p:sldId id="481" r:id="rId93"/>
    <p:sldId id="484" r:id="rId94"/>
    <p:sldId id="485" r:id="rId95"/>
    <p:sldId id="489" r:id="rId96"/>
    <p:sldId id="486" r:id="rId97"/>
    <p:sldId id="487" r:id="rId98"/>
    <p:sldId id="488" r:id="rId99"/>
    <p:sldId id="490" r:id="rId100"/>
    <p:sldId id="492" r:id="rId101"/>
    <p:sldId id="494" r:id="rId102"/>
    <p:sldId id="495" r:id="rId103"/>
    <p:sldId id="491" r:id="rId104"/>
    <p:sldId id="402" r:id="rId105"/>
  </p:sldIdLst>
  <p:sldSz cx="9144000" cy="5143500" type="screen16x9"/>
  <p:notesSz cx="6858000" cy="9144000"/>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15:guide id="1" pos="240" userDrawn="1">
          <p15:clr>
            <a:srgbClr val="A4A3A4"/>
          </p15:clr>
        </p15:guide>
        <p15:guide id="6" pos="5496" userDrawn="1">
          <p15:clr>
            <a:srgbClr val="A4A3A4"/>
          </p15:clr>
        </p15:guide>
        <p15:guide id="7"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EEEE"/>
    <a:srgbClr val="E46A4D"/>
    <a:srgbClr val="D66A53"/>
    <a:srgbClr val="ECECEC"/>
    <a:srgbClr val="EE2845"/>
    <a:srgbClr val="BFBFBF"/>
    <a:srgbClr val="D9D9D9"/>
    <a:srgbClr val="F5D475"/>
    <a:srgbClr val="E7E7E7"/>
    <a:srgbClr val="151C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97"/>
    <p:restoredTop sz="95833"/>
  </p:normalViewPr>
  <p:slideViewPr>
    <p:cSldViewPr snapToGrid="0">
      <p:cViewPr varScale="1">
        <p:scale>
          <a:sx n="166" d="100"/>
          <a:sy n="166" d="100"/>
        </p:scale>
        <p:origin x="156" y="246"/>
      </p:cViewPr>
      <p:guideLst>
        <p:guide pos="240"/>
        <p:guide pos="5496"/>
        <p:guide orient="horz" pos="16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handoutMaster" Target="handoutMasters/handout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viewProps" Target="view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deleine Craig" userId="290e89ff-3f9f-4b8a-9c8a-f6b9f37368c2" providerId="ADAL" clId="{2E9F64C1-EC25-42A6-AE92-6AB0D0642E8D}"/>
    <pc:docChg chg="custSel addSld modSld">
      <pc:chgData name="Madeleine Craig" userId="290e89ff-3f9f-4b8a-9c8a-f6b9f37368c2" providerId="ADAL" clId="{2E9F64C1-EC25-42A6-AE92-6AB0D0642E8D}" dt="2019-11-12T21:15:22.748" v="603" actId="20577"/>
      <pc:docMkLst>
        <pc:docMk/>
      </pc:docMkLst>
      <pc:sldChg chg="delSp modSp delAnim">
        <pc:chgData name="Madeleine Craig" userId="290e89ff-3f9f-4b8a-9c8a-f6b9f37368c2" providerId="ADAL" clId="{2E9F64C1-EC25-42A6-AE92-6AB0D0642E8D}" dt="2019-11-12T20:59:45.498" v="1" actId="478"/>
        <pc:sldMkLst>
          <pc:docMk/>
          <pc:sldMk cId="3369923250" sldId="308"/>
        </pc:sldMkLst>
        <pc:spChg chg="del mod">
          <ac:chgData name="Madeleine Craig" userId="290e89ff-3f9f-4b8a-9c8a-f6b9f37368c2" providerId="ADAL" clId="{2E9F64C1-EC25-42A6-AE92-6AB0D0642E8D}" dt="2019-11-12T20:59:45.498" v="1" actId="478"/>
          <ac:spMkLst>
            <pc:docMk/>
            <pc:sldMk cId="3369923250" sldId="308"/>
            <ac:spMk id="24" creationId="{00000000-0000-0000-0000-000000000000}"/>
          </ac:spMkLst>
        </pc:spChg>
      </pc:sldChg>
      <pc:sldChg chg="modSp">
        <pc:chgData name="Madeleine Craig" userId="290e89ff-3f9f-4b8a-9c8a-f6b9f37368c2" providerId="ADAL" clId="{2E9F64C1-EC25-42A6-AE92-6AB0D0642E8D}" dt="2019-11-12T21:01:00.848" v="4" actId="20577"/>
        <pc:sldMkLst>
          <pc:docMk/>
          <pc:sldMk cId="1928061840" sldId="418"/>
        </pc:sldMkLst>
        <pc:spChg chg="mod">
          <ac:chgData name="Madeleine Craig" userId="290e89ff-3f9f-4b8a-9c8a-f6b9f37368c2" providerId="ADAL" clId="{2E9F64C1-EC25-42A6-AE92-6AB0D0642E8D}" dt="2019-11-12T21:01:00.848" v="4" actId="20577"/>
          <ac:spMkLst>
            <pc:docMk/>
            <pc:sldMk cId="1928061840" sldId="418"/>
            <ac:spMk id="2" creationId="{84294C3A-5401-4DA4-B059-E20FCE71FE74}"/>
          </ac:spMkLst>
        </pc:spChg>
      </pc:sldChg>
      <pc:sldChg chg="modSp modAnim">
        <pc:chgData name="Madeleine Craig" userId="290e89ff-3f9f-4b8a-9c8a-f6b9f37368c2" providerId="ADAL" clId="{2E9F64C1-EC25-42A6-AE92-6AB0D0642E8D}" dt="2019-11-12T21:15:22.748" v="603" actId="20577"/>
        <pc:sldMkLst>
          <pc:docMk/>
          <pc:sldMk cId="3273823170" sldId="460"/>
        </pc:sldMkLst>
        <pc:spChg chg="mod">
          <ac:chgData name="Madeleine Craig" userId="290e89ff-3f9f-4b8a-9c8a-f6b9f37368c2" providerId="ADAL" clId="{2E9F64C1-EC25-42A6-AE92-6AB0D0642E8D}" dt="2019-11-12T21:15:22.748" v="603" actId="20577"/>
          <ac:spMkLst>
            <pc:docMk/>
            <pc:sldMk cId="3273823170" sldId="460"/>
            <ac:spMk id="12" creationId="{00000000-0000-0000-0000-000000000000}"/>
          </ac:spMkLst>
        </pc:spChg>
        <pc:spChg chg="mod">
          <ac:chgData name="Madeleine Craig" userId="290e89ff-3f9f-4b8a-9c8a-f6b9f37368c2" providerId="ADAL" clId="{2E9F64C1-EC25-42A6-AE92-6AB0D0642E8D}" dt="2019-11-12T21:15:02.638" v="577" actId="20577"/>
          <ac:spMkLst>
            <pc:docMk/>
            <pc:sldMk cId="3273823170" sldId="460"/>
            <ac:spMk id="13" creationId="{00000000-0000-0000-0000-000000000000}"/>
          </ac:spMkLst>
        </pc:spChg>
      </pc:sldChg>
      <pc:sldChg chg="modSp">
        <pc:chgData name="Madeleine Craig" userId="290e89ff-3f9f-4b8a-9c8a-f6b9f37368c2" providerId="ADAL" clId="{2E9F64C1-EC25-42A6-AE92-6AB0D0642E8D}" dt="2019-11-12T21:11:57.818" v="464" actId="1076"/>
        <pc:sldMkLst>
          <pc:docMk/>
          <pc:sldMk cId="2898138027" sldId="461"/>
        </pc:sldMkLst>
        <pc:spChg chg="mod">
          <ac:chgData name="Madeleine Craig" userId="290e89ff-3f9f-4b8a-9c8a-f6b9f37368c2" providerId="ADAL" clId="{2E9F64C1-EC25-42A6-AE92-6AB0D0642E8D}" dt="2019-11-12T21:11:57.818" v="464" actId="1076"/>
          <ac:spMkLst>
            <pc:docMk/>
            <pc:sldMk cId="2898138027" sldId="461"/>
            <ac:spMk id="2" creationId="{84294C3A-5401-4DA4-B059-E20FCE71FE74}"/>
          </ac:spMkLst>
        </pc:spChg>
      </pc:sldChg>
      <pc:sldChg chg="addSp delSp modSp add">
        <pc:chgData name="Madeleine Craig" userId="290e89ff-3f9f-4b8a-9c8a-f6b9f37368c2" providerId="ADAL" clId="{2E9F64C1-EC25-42A6-AE92-6AB0D0642E8D}" dt="2019-11-12T21:11:11.378" v="392" actId="1076"/>
        <pc:sldMkLst>
          <pc:docMk/>
          <pc:sldMk cId="1706477240" sldId="496"/>
        </pc:sldMkLst>
        <pc:spChg chg="mod">
          <ac:chgData name="Madeleine Craig" userId="290e89ff-3f9f-4b8a-9c8a-f6b9f37368c2" providerId="ADAL" clId="{2E9F64C1-EC25-42A6-AE92-6AB0D0642E8D}" dt="2019-11-12T21:10:52.134" v="390" actId="1076"/>
          <ac:spMkLst>
            <pc:docMk/>
            <pc:sldMk cId="1706477240" sldId="496"/>
            <ac:spMk id="2" creationId="{84294C3A-5401-4DA4-B059-E20FCE71FE74}"/>
          </ac:spMkLst>
        </pc:spChg>
        <pc:spChg chg="mod">
          <ac:chgData name="Madeleine Craig" userId="290e89ff-3f9f-4b8a-9c8a-f6b9f37368c2" providerId="ADAL" clId="{2E9F64C1-EC25-42A6-AE92-6AB0D0642E8D}" dt="2019-11-12T21:04:45.733" v="28" actId="20577"/>
          <ac:spMkLst>
            <pc:docMk/>
            <pc:sldMk cId="1706477240" sldId="496"/>
            <ac:spMk id="5" creationId="{00000000-0000-0000-0000-000000000000}"/>
          </ac:spMkLst>
        </pc:spChg>
        <pc:spChg chg="mod">
          <ac:chgData name="Madeleine Craig" userId="290e89ff-3f9f-4b8a-9c8a-f6b9f37368c2" providerId="ADAL" clId="{2E9F64C1-EC25-42A6-AE92-6AB0D0642E8D}" dt="2019-11-12T21:05:00.219" v="75" actId="20577"/>
          <ac:spMkLst>
            <pc:docMk/>
            <pc:sldMk cId="1706477240" sldId="496"/>
            <ac:spMk id="6" creationId="{00000000-0000-0000-0000-000000000000}"/>
          </ac:spMkLst>
        </pc:spChg>
        <pc:spChg chg="mod">
          <ac:chgData name="Madeleine Craig" userId="290e89ff-3f9f-4b8a-9c8a-f6b9f37368c2" providerId="ADAL" clId="{2E9F64C1-EC25-42A6-AE92-6AB0D0642E8D}" dt="2019-11-12T21:07:04.739" v="155" actId="1076"/>
          <ac:spMkLst>
            <pc:docMk/>
            <pc:sldMk cId="1706477240" sldId="496"/>
            <ac:spMk id="10" creationId="{192B1584-0DEC-4303-95E8-0D84BBE492C5}"/>
          </ac:spMkLst>
        </pc:spChg>
        <pc:spChg chg="add mod">
          <ac:chgData name="Madeleine Craig" userId="290e89ff-3f9f-4b8a-9c8a-f6b9f37368c2" providerId="ADAL" clId="{2E9F64C1-EC25-42A6-AE92-6AB0D0642E8D}" dt="2019-11-12T21:09:42.668" v="380" actId="1582"/>
          <ac:spMkLst>
            <pc:docMk/>
            <pc:sldMk cId="1706477240" sldId="496"/>
            <ac:spMk id="13" creationId="{A7914BD7-6C66-4EAE-8856-583446BB6124}"/>
          </ac:spMkLst>
        </pc:spChg>
        <pc:picChg chg="mod">
          <ac:chgData name="Madeleine Craig" userId="290e89ff-3f9f-4b8a-9c8a-f6b9f37368c2" providerId="ADAL" clId="{2E9F64C1-EC25-42A6-AE92-6AB0D0642E8D}" dt="2019-11-12T21:07:22.920" v="157" actId="1076"/>
          <ac:picMkLst>
            <pc:docMk/>
            <pc:sldMk cId="1706477240" sldId="496"/>
            <ac:picMk id="4" creationId="{DB38F11B-6C72-4647-81B5-363EE36118D5}"/>
          </ac:picMkLst>
        </pc:picChg>
        <pc:cxnChg chg="mod ord">
          <ac:chgData name="Madeleine Craig" userId="290e89ff-3f9f-4b8a-9c8a-f6b9f37368c2" providerId="ADAL" clId="{2E9F64C1-EC25-42A6-AE92-6AB0D0642E8D}" dt="2019-11-12T21:09:13.332" v="374" actId="14100"/>
          <ac:cxnSpMkLst>
            <pc:docMk/>
            <pc:sldMk cId="1706477240" sldId="496"/>
            <ac:cxnSpMk id="14" creationId="{36C7A4BF-D430-4515-B2BF-B4B11905DD2C}"/>
          </ac:cxnSpMkLst>
        </pc:cxnChg>
        <pc:cxnChg chg="add mod">
          <ac:chgData name="Madeleine Craig" userId="290e89ff-3f9f-4b8a-9c8a-f6b9f37368c2" providerId="ADAL" clId="{2E9F64C1-EC25-42A6-AE92-6AB0D0642E8D}" dt="2019-11-12T21:11:11.378" v="392" actId="1076"/>
          <ac:cxnSpMkLst>
            <pc:docMk/>
            <pc:sldMk cId="1706477240" sldId="496"/>
            <ac:cxnSpMk id="16" creationId="{9B85233D-114A-4E67-A42B-A7CAEFE3CCA0}"/>
          </ac:cxnSpMkLst>
        </pc:cxnChg>
        <pc:cxnChg chg="add mod">
          <ac:chgData name="Madeleine Craig" userId="290e89ff-3f9f-4b8a-9c8a-f6b9f37368c2" providerId="ADAL" clId="{2E9F64C1-EC25-42A6-AE92-6AB0D0642E8D}" dt="2019-11-12T21:11:02.673" v="391" actId="1076"/>
          <ac:cxnSpMkLst>
            <pc:docMk/>
            <pc:sldMk cId="1706477240" sldId="496"/>
            <ac:cxnSpMk id="18" creationId="{64C43DCA-ADF3-4A6C-B373-D264734C7BC9}"/>
          </ac:cxnSpMkLst>
        </pc:cxnChg>
        <pc:cxnChg chg="del mod">
          <ac:chgData name="Madeleine Craig" userId="290e89ff-3f9f-4b8a-9c8a-f6b9f37368c2" providerId="ADAL" clId="{2E9F64C1-EC25-42A6-AE92-6AB0D0642E8D}" dt="2019-11-12T21:09:16.010" v="375" actId="478"/>
          <ac:cxnSpMkLst>
            <pc:docMk/>
            <pc:sldMk cId="1706477240" sldId="496"/>
            <ac:cxnSpMk id="22" creationId="{8533D9CE-67EB-48A2-8B0C-1F1EA25918F2}"/>
          </ac:cxnSpMkLst>
        </pc:cxnChg>
      </pc:sldChg>
    </pc:docChg>
  </pc:docChgLst>
  <pc:docChgLst>
    <pc:chgData name="Madeleine Craig" userId="290e89ff-3f9f-4b8a-9c8a-f6b9f37368c2" providerId="ADAL" clId="{46BE4E6D-2957-4434-8D94-E6238FF24BDD}"/>
  </pc:docChgLst>
  <pc:docChgLst>
    <pc:chgData name="Madeleine Craig" userId="290e89ff-3f9f-4b8a-9c8a-f6b9f37368c2" providerId="ADAL" clId="{5FAC20FD-6A17-4178-A75D-E5A08447C25B}"/>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5B9D68-3D1D-42E7-A90E-E7DFA9F2884C}" type="datetimeFigureOut">
              <a:rPr lang="en-US" smtClean="0"/>
              <a:t>1/13/2020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28A8F8-B900-4362-BC66-54BF8CA91193}" type="slidenum">
              <a:rPr lang="en-US" smtClean="0"/>
              <a:t>‹#›</a:t>
            </a:fld>
            <a:endParaRPr lang="en-US"/>
          </a:p>
        </p:txBody>
      </p:sp>
    </p:spTree>
    <p:extLst>
      <p:ext uri="{BB962C8B-B14F-4D97-AF65-F5344CB8AC3E}">
        <p14:creationId xmlns:p14="http://schemas.microsoft.com/office/powerpoint/2010/main" val="5195156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B45E8A-AB68-4AE4-96E4-35EB55446AEA}" type="datetimeFigureOut">
              <a:rPr lang="en-US" smtClean="0"/>
              <a:t>1/13/2020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FFEDF6-AA48-4CFF-BDD1-35EEBE09E6BA}" type="slidenum">
              <a:rPr lang="en-US" smtClean="0"/>
              <a:t>‹#›</a:t>
            </a:fld>
            <a:endParaRPr lang="en-US"/>
          </a:p>
        </p:txBody>
      </p:sp>
    </p:spTree>
    <p:extLst>
      <p:ext uri="{BB962C8B-B14F-4D97-AF65-F5344CB8AC3E}">
        <p14:creationId xmlns:p14="http://schemas.microsoft.com/office/powerpoint/2010/main" val="1203288144"/>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FFEDF6-AA48-4CFF-BDD1-35EEBE09E6BA}" type="slidenum">
              <a:rPr lang="en-US" smtClean="0"/>
              <a:t>1</a:t>
            </a:fld>
            <a:endParaRPr lang="en-US"/>
          </a:p>
        </p:txBody>
      </p:sp>
    </p:spTree>
    <p:extLst>
      <p:ext uri="{BB962C8B-B14F-4D97-AF65-F5344CB8AC3E}">
        <p14:creationId xmlns:p14="http://schemas.microsoft.com/office/powerpoint/2010/main" val="3698836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4_01">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5143500"/>
          </a:xfrm>
        </p:spPr>
        <p:txBody>
          <a:bodyPr anchor="ct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chemeClr val="bg1">
                    <a:lumMod val="50000"/>
                  </a:schemeClr>
                </a:solidFill>
              </a:defRPr>
            </a:lvl1pPr>
          </a:lstStyle>
          <a:p>
            <a:r>
              <a:rPr lang="en-US" dirty="0"/>
              <a:t>Drag and drop image here</a:t>
            </a:r>
          </a:p>
        </p:txBody>
      </p:sp>
    </p:spTree>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eam Work">
    <p:spTree>
      <p:nvGrpSpPr>
        <p:cNvPr id="1" name=""/>
        <p:cNvGrpSpPr/>
        <p:nvPr/>
      </p:nvGrpSpPr>
      <p:grpSpPr>
        <a:xfrm>
          <a:off x="0" y="0"/>
          <a:ext cx="0" cy="0"/>
          <a:chOff x="0" y="0"/>
          <a:chExt cx="0" cy="0"/>
        </a:xfrm>
      </p:grpSpPr>
      <p:sp>
        <p:nvSpPr>
          <p:cNvPr id="15" name="Picture Placeholder 14"/>
          <p:cNvSpPr>
            <a:spLocks noGrp="1"/>
          </p:cNvSpPr>
          <p:nvPr>
            <p:ph type="pic" sz="quarter" idx="10" hasCustomPrompt="1"/>
          </p:nvPr>
        </p:nvSpPr>
        <p:spPr>
          <a:xfrm>
            <a:off x="1080496" y="1445649"/>
            <a:ext cx="1228307" cy="1228284"/>
          </a:xfrm>
          <a:custGeom>
            <a:avLst/>
            <a:gdLst>
              <a:gd name="connsiteX0" fmla="*/ 2327238 w 4654476"/>
              <a:gd name="connsiteY0" fmla="*/ 0 h 4654476"/>
              <a:gd name="connsiteX1" fmla="*/ 4654476 w 4654476"/>
              <a:gd name="connsiteY1" fmla="*/ 2327238 h 4654476"/>
              <a:gd name="connsiteX2" fmla="*/ 2327238 w 4654476"/>
              <a:gd name="connsiteY2" fmla="*/ 4654476 h 4654476"/>
              <a:gd name="connsiteX3" fmla="*/ 0 w 4654476"/>
              <a:gd name="connsiteY3" fmla="*/ 2327238 h 4654476"/>
              <a:gd name="connsiteX4" fmla="*/ 2327238 w 4654476"/>
              <a:gd name="connsiteY4" fmla="*/ 0 h 4654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4476" h="4654476">
                <a:moveTo>
                  <a:pt x="2327238" y="0"/>
                </a:moveTo>
                <a:cubicBezTo>
                  <a:pt x="3612536" y="0"/>
                  <a:pt x="4654476" y="1041940"/>
                  <a:pt x="4654476" y="2327238"/>
                </a:cubicBezTo>
                <a:cubicBezTo>
                  <a:pt x="4654476" y="3612536"/>
                  <a:pt x="3612536" y="4654476"/>
                  <a:pt x="2327238" y="4654476"/>
                </a:cubicBezTo>
                <a:cubicBezTo>
                  <a:pt x="1041940" y="4654476"/>
                  <a:pt x="0" y="3612536"/>
                  <a:pt x="0" y="2327238"/>
                </a:cubicBezTo>
                <a:cubicBezTo>
                  <a:pt x="0" y="1041940"/>
                  <a:pt x="1041940" y="0"/>
                  <a:pt x="2327238" y="0"/>
                </a:cubicBezTo>
                <a:close/>
              </a:path>
            </a:pathLst>
          </a:custGeom>
        </p:spPr>
        <p:txBody>
          <a:bodyPr wrap="square" anchor="ctr">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400">
                <a:solidFill>
                  <a:schemeClr val="bg1">
                    <a:lumMod val="50000"/>
                  </a:schemeClr>
                </a:solidFill>
              </a:defRPr>
            </a:lvl1pPr>
          </a:lstStyle>
          <a:p>
            <a:r>
              <a:rPr lang="en-US" dirty="0"/>
              <a:t>Drag and drop image here</a:t>
            </a:r>
          </a:p>
        </p:txBody>
      </p:sp>
      <p:grpSp>
        <p:nvGrpSpPr>
          <p:cNvPr id="5" name="Group 4"/>
          <p:cNvGrpSpPr/>
          <p:nvPr userDrawn="1"/>
        </p:nvGrpSpPr>
        <p:grpSpPr>
          <a:xfrm>
            <a:off x="0" y="1716245"/>
            <a:ext cx="9144000" cy="3843724"/>
            <a:chOff x="0" y="8787280"/>
            <a:chExt cx="46816963" cy="19680105"/>
          </a:xfrm>
        </p:grpSpPr>
        <p:sp>
          <p:nvSpPr>
            <p:cNvPr id="6" name="Freeform 9"/>
            <p:cNvSpPr>
              <a:spLocks/>
            </p:cNvSpPr>
            <p:nvPr/>
          </p:nvSpPr>
          <p:spPr bwMode="auto">
            <a:xfrm>
              <a:off x="0" y="8787280"/>
              <a:ext cx="46816963" cy="19680105"/>
            </a:xfrm>
            <a:custGeom>
              <a:avLst/>
              <a:gdLst>
                <a:gd name="T0" fmla="*/ 0 w 3200"/>
                <a:gd name="T1" fmla="*/ 866 h 1341"/>
                <a:gd name="T2" fmla="*/ 0 w 3200"/>
                <a:gd name="T3" fmla="*/ 901 h 1341"/>
                <a:gd name="T4" fmla="*/ 3200 w 3200"/>
                <a:gd name="T5" fmla="*/ 1043 h 1341"/>
                <a:gd name="T6" fmla="*/ 3200 w 3200"/>
                <a:gd name="T7" fmla="*/ 785 h 1341"/>
                <a:gd name="T8" fmla="*/ 0 w 3200"/>
                <a:gd name="T9" fmla="*/ 866 h 1341"/>
              </a:gdLst>
              <a:ahLst/>
              <a:cxnLst>
                <a:cxn ang="0">
                  <a:pos x="T0" y="T1"/>
                </a:cxn>
                <a:cxn ang="0">
                  <a:pos x="T2" y="T3"/>
                </a:cxn>
                <a:cxn ang="0">
                  <a:pos x="T4" y="T5"/>
                </a:cxn>
                <a:cxn ang="0">
                  <a:pos x="T6" y="T7"/>
                </a:cxn>
                <a:cxn ang="0">
                  <a:pos x="T8" y="T9"/>
                </a:cxn>
              </a:cxnLst>
              <a:rect l="0" t="0" r="r" b="b"/>
              <a:pathLst>
                <a:path w="3200" h="1341">
                  <a:moveTo>
                    <a:pt x="0" y="866"/>
                  </a:moveTo>
                  <a:cubicBezTo>
                    <a:pt x="0" y="901"/>
                    <a:pt x="0" y="901"/>
                    <a:pt x="0" y="901"/>
                  </a:cubicBezTo>
                  <a:cubicBezTo>
                    <a:pt x="1318" y="262"/>
                    <a:pt x="2332" y="1341"/>
                    <a:pt x="3200" y="1043"/>
                  </a:cubicBezTo>
                  <a:cubicBezTo>
                    <a:pt x="3200" y="785"/>
                    <a:pt x="3200" y="785"/>
                    <a:pt x="3200" y="785"/>
                  </a:cubicBezTo>
                  <a:cubicBezTo>
                    <a:pt x="2332" y="1084"/>
                    <a:pt x="1106" y="0"/>
                    <a:pt x="0" y="866"/>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sp>
          <p:nvSpPr>
            <p:cNvPr id="7" name="Freeform 13"/>
            <p:cNvSpPr>
              <a:spLocks/>
            </p:cNvSpPr>
            <p:nvPr/>
          </p:nvSpPr>
          <p:spPr bwMode="auto">
            <a:xfrm>
              <a:off x="18066281" y="15584557"/>
              <a:ext cx="28034062" cy="6921158"/>
            </a:xfrm>
            <a:custGeom>
              <a:avLst/>
              <a:gdLst>
                <a:gd name="T0" fmla="*/ 0 w 1250"/>
                <a:gd name="T1" fmla="*/ 24 h 305"/>
                <a:gd name="T2" fmla="*/ 1250 w 1250"/>
                <a:gd name="T3" fmla="*/ 186 h 305"/>
                <a:gd name="T4" fmla="*/ 0 w 1250"/>
                <a:gd name="T5" fmla="*/ 24 h 305"/>
              </a:gdLst>
              <a:ahLst/>
              <a:cxnLst>
                <a:cxn ang="0">
                  <a:pos x="T0" y="T1"/>
                </a:cxn>
                <a:cxn ang="0">
                  <a:pos x="T2" y="T3"/>
                </a:cxn>
                <a:cxn ang="0">
                  <a:pos x="T4" y="T5"/>
                </a:cxn>
              </a:cxnLst>
              <a:rect l="0" t="0" r="r" b="b"/>
              <a:pathLst>
                <a:path w="1250" h="305">
                  <a:moveTo>
                    <a:pt x="0" y="24"/>
                  </a:moveTo>
                  <a:cubicBezTo>
                    <a:pt x="389" y="21"/>
                    <a:pt x="900" y="305"/>
                    <a:pt x="1250" y="186"/>
                  </a:cubicBezTo>
                  <a:cubicBezTo>
                    <a:pt x="856" y="265"/>
                    <a:pt x="425" y="0"/>
                    <a:pt x="0" y="24"/>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grpSp>
      <p:sp>
        <p:nvSpPr>
          <p:cNvPr id="22" name="Picture Placeholder 14"/>
          <p:cNvSpPr>
            <a:spLocks noGrp="1"/>
          </p:cNvSpPr>
          <p:nvPr>
            <p:ph type="pic" sz="quarter" idx="16" hasCustomPrompt="1"/>
          </p:nvPr>
        </p:nvSpPr>
        <p:spPr>
          <a:xfrm>
            <a:off x="2998858" y="1445649"/>
            <a:ext cx="1228307" cy="1228284"/>
          </a:xfrm>
          <a:custGeom>
            <a:avLst/>
            <a:gdLst>
              <a:gd name="connsiteX0" fmla="*/ 2327238 w 4654476"/>
              <a:gd name="connsiteY0" fmla="*/ 0 h 4654476"/>
              <a:gd name="connsiteX1" fmla="*/ 4654476 w 4654476"/>
              <a:gd name="connsiteY1" fmla="*/ 2327238 h 4654476"/>
              <a:gd name="connsiteX2" fmla="*/ 2327238 w 4654476"/>
              <a:gd name="connsiteY2" fmla="*/ 4654476 h 4654476"/>
              <a:gd name="connsiteX3" fmla="*/ 0 w 4654476"/>
              <a:gd name="connsiteY3" fmla="*/ 2327238 h 4654476"/>
              <a:gd name="connsiteX4" fmla="*/ 2327238 w 4654476"/>
              <a:gd name="connsiteY4" fmla="*/ 0 h 4654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4476" h="4654476">
                <a:moveTo>
                  <a:pt x="2327238" y="0"/>
                </a:moveTo>
                <a:cubicBezTo>
                  <a:pt x="3612536" y="0"/>
                  <a:pt x="4654476" y="1041940"/>
                  <a:pt x="4654476" y="2327238"/>
                </a:cubicBezTo>
                <a:cubicBezTo>
                  <a:pt x="4654476" y="3612536"/>
                  <a:pt x="3612536" y="4654476"/>
                  <a:pt x="2327238" y="4654476"/>
                </a:cubicBezTo>
                <a:cubicBezTo>
                  <a:pt x="1041940" y="4654476"/>
                  <a:pt x="0" y="3612536"/>
                  <a:pt x="0" y="2327238"/>
                </a:cubicBezTo>
                <a:cubicBezTo>
                  <a:pt x="0" y="1041940"/>
                  <a:pt x="1041940" y="0"/>
                  <a:pt x="2327238" y="0"/>
                </a:cubicBezTo>
                <a:close/>
              </a:path>
            </a:pathLst>
          </a:custGeom>
        </p:spPr>
        <p:txBody>
          <a:bodyPr wrap="square" anchor="ctr">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400">
                <a:solidFill>
                  <a:schemeClr val="bg1">
                    <a:lumMod val="50000"/>
                  </a:schemeClr>
                </a:solidFill>
              </a:defRPr>
            </a:lvl1pPr>
          </a:lstStyle>
          <a:p>
            <a:r>
              <a:rPr lang="en-US" dirty="0"/>
              <a:t>Drag and drop image here</a:t>
            </a:r>
          </a:p>
        </p:txBody>
      </p:sp>
      <p:sp>
        <p:nvSpPr>
          <p:cNvPr id="23" name="Picture Placeholder 14"/>
          <p:cNvSpPr>
            <a:spLocks noGrp="1"/>
          </p:cNvSpPr>
          <p:nvPr>
            <p:ph type="pic" sz="quarter" idx="17" hasCustomPrompt="1"/>
          </p:nvPr>
        </p:nvSpPr>
        <p:spPr>
          <a:xfrm>
            <a:off x="4917220" y="1445649"/>
            <a:ext cx="1228307" cy="1228284"/>
          </a:xfrm>
          <a:custGeom>
            <a:avLst/>
            <a:gdLst>
              <a:gd name="connsiteX0" fmla="*/ 2327238 w 4654476"/>
              <a:gd name="connsiteY0" fmla="*/ 0 h 4654476"/>
              <a:gd name="connsiteX1" fmla="*/ 4654476 w 4654476"/>
              <a:gd name="connsiteY1" fmla="*/ 2327238 h 4654476"/>
              <a:gd name="connsiteX2" fmla="*/ 2327238 w 4654476"/>
              <a:gd name="connsiteY2" fmla="*/ 4654476 h 4654476"/>
              <a:gd name="connsiteX3" fmla="*/ 0 w 4654476"/>
              <a:gd name="connsiteY3" fmla="*/ 2327238 h 4654476"/>
              <a:gd name="connsiteX4" fmla="*/ 2327238 w 4654476"/>
              <a:gd name="connsiteY4" fmla="*/ 0 h 4654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4476" h="4654476">
                <a:moveTo>
                  <a:pt x="2327238" y="0"/>
                </a:moveTo>
                <a:cubicBezTo>
                  <a:pt x="3612536" y="0"/>
                  <a:pt x="4654476" y="1041940"/>
                  <a:pt x="4654476" y="2327238"/>
                </a:cubicBezTo>
                <a:cubicBezTo>
                  <a:pt x="4654476" y="3612536"/>
                  <a:pt x="3612536" y="4654476"/>
                  <a:pt x="2327238" y="4654476"/>
                </a:cubicBezTo>
                <a:cubicBezTo>
                  <a:pt x="1041940" y="4654476"/>
                  <a:pt x="0" y="3612536"/>
                  <a:pt x="0" y="2327238"/>
                </a:cubicBezTo>
                <a:cubicBezTo>
                  <a:pt x="0" y="1041940"/>
                  <a:pt x="1041940" y="0"/>
                  <a:pt x="2327238" y="0"/>
                </a:cubicBezTo>
                <a:close/>
              </a:path>
            </a:pathLst>
          </a:custGeom>
        </p:spPr>
        <p:txBody>
          <a:bodyPr wrap="square" anchor="ctr">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400">
                <a:solidFill>
                  <a:schemeClr val="bg1">
                    <a:lumMod val="50000"/>
                  </a:schemeClr>
                </a:solidFill>
              </a:defRPr>
            </a:lvl1pPr>
          </a:lstStyle>
          <a:p>
            <a:r>
              <a:rPr lang="en-US" dirty="0"/>
              <a:t>Drag and drop image here</a:t>
            </a:r>
          </a:p>
        </p:txBody>
      </p:sp>
      <p:sp>
        <p:nvSpPr>
          <p:cNvPr id="24" name="Picture Placeholder 14"/>
          <p:cNvSpPr>
            <a:spLocks noGrp="1"/>
          </p:cNvSpPr>
          <p:nvPr>
            <p:ph type="pic" sz="quarter" idx="18" hasCustomPrompt="1"/>
          </p:nvPr>
        </p:nvSpPr>
        <p:spPr>
          <a:xfrm>
            <a:off x="6835583" y="1445649"/>
            <a:ext cx="1228307" cy="1228284"/>
          </a:xfrm>
          <a:custGeom>
            <a:avLst/>
            <a:gdLst>
              <a:gd name="connsiteX0" fmla="*/ 2327238 w 4654476"/>
              <a:gd name="connsiteY0" fmla="*/ 0 h 4654476"/>
              <a:gd name="connsiteX1" fmla="*/ 4654476 w 4654476"/>
              <a:gd name="connsiteY1" fmla="*/ 2327238 h 4654476"/>
              <a:gd name="connsiteX2" fmla="*/ 2327238 w 4654476"/>
              <a:gd name="connsiteY2" fmla="*/ 4654476 h 4654476"/>
              <a:gd name="connsiteX3" fmla="*/ 0 w 4654476"/>
              <a:gd name="connsiteY3" fmla="*/ 2327238 h 4654476"/>
              <a:gd name="connsiteX4" fmla="*/ 2327238 w 4654476"/>
              <a:gd name="connsiteY4" fmla="*/ 0 h 4654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4476" h="4654476">
                <a:moveTo>
                  <a:pt x="2327238" y="0"/>
                </a:moveTo>
                <a:cubicBezTo>
                  <a:pt x="3612536" y="0"/>
                  <a:pt x="4654476" y="1041940"/>
                  <a:pt x="4654476" y="2327238"/>
                </a:cubicBezTo>
                <a:cubicBezTo>
                  <a:pt x="4654476" y="3612536"/>
                  <a:pt x="3612536" y="4654476"/>
                  <a:pt x="2327238" y="4654476"/>
                </a:cubicBezTo>
                <a:cubicBezTo>
                  <a:pt x="1041940" y="4654476"/>
                  <a:pt x="0" y="3612536"/>
                  <a:pt x="0" y="2327238"/>
                </a:cubicBezTo>
                <a:cubicBezTo>
                  <a:pt x="0" y="1041940"/>
                  <a:pt x="1041940" y="0"/>
                  <a:pt x="2327238" y="0"/>
                </a:cubicBezTo>
                <a:close/>
              </a:path>
            </a:pathLst>
          </a:custGeom>
        </p:spPr>
        <p:txBody>
          <a:bodyPr wrap="square" anchor="ctr">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400">
                <a:solidFill>
                  <a:schemeClr val="bg1">
                    <a:lumMod val="50000"/>
                  </a:schemeClr>
                </a:solidFill>
              </a:defRPr>
            </a:lvl1pPr>
          </a:lstStyle>
          <a:p>
            <a:r>
              <a:rPr lang="en-US" dirty="0"/>
              <a:t>Drag and drop image here</a:t>
            </a:r>
          </a:p>
        </p:txBody>
      </p:sp>
      <p:sp>
        <p:nvSpPr>
          <p:cNvPr id="20" name="Text Placeholder 2"/>
          <p:cNvSpPr>
            <a:spLocks noGrp="1"/>
          </p:cNvSpPr>
          <p:nvPr>
            <p:ph type="body" sz="quarter" idx="11"/>
          </p:nvPr>
        </p:nvSpPr>
        <p:spPr>
          <a:xfrm>
            <a:off x="385507" y="190499"/>
            <a:ext cx="8333191" cy="361371"/>
          </a:xfrm>
        </p:spPr>
        <p:txBody>
          <a:bodyPr>
            <a:noAutofit/>
          </a:bodyPr>
          <a:lstStyle>
            <a:lvl1pPr marL="0" indent="0">
              <a:buFontTx/>
              <a:buNone/>
              <a:defRPr sz="2400" b="1" spc="100" baseline="0">
                <a:solidFill>
                  <a:schemeClr val="accent1"/>
                </a:solidFill>
                <a:latin typeface="+mj-lt"/>
              </a:defRPr>
            </a:lvl1pPr>
          </a:lstStyle>
          <a:p>
            <a:pPr lvl="0"/>
            <a:endParaRPr lang="en-US"/>
          </a:p>
        </p:txBody>
      </p:sp>
      <p:sp>
        <p:nvSpPr>
          <p:cNvPr id="21" name="Text Placeholder 2"/>
          <p:cNvSpPr>
            <a:spLocks noGrp="1"/>
          </p:cNvSpPr>
          <p:nvPr>
            <p:ph type="body" sz="quarter" idx="12" hasCustomPrompt="1"/>
          </p:nvPr>
        </p:nvSpPr>
        <p:spPr>
          <a:xfrm>
            <a:off x="1330536" y="599186"/>
            <a:ext cx="7388161" cy="283315"/>
          </a:xfrm>
        </p:spPr>
        <p:txBody>
          <a:bodyPr anchor="t">
            <a:noAutofit/>
          </a:bodyPr>
          <a:lstStyle>
            <a:lvl1pPr marL="0" marR="0" indent="0" algn="l" defTabSz="685800" rtl="0" eaLnBrk="1" fontAlgn="auto" latinLnBrk="0" hangingPunct="1">
              <a:lnSpc>
                <a:spcPct val="90000"/>
              </a:lnSpc>
              <a:spcBef>
                <a:spcPts val="750"/>
              </a:spcBef>
              <a:spcAft>
                <a:spcPts val="0"/>
              </a:spcAft>
              <a:buClrTx/>
              <a:buSzTx/>
              <a:buFontTx/>
              <a:buNone/>
              <a:tabLst/>
              <a:defRPr sz="1800" spc="100" baseline="0">
                <a:solidFill>
                  <a:schemeClr val="tx2"/>
                </a:solidFill>
                <a:latin typeface="+mn-lt"/>
              </a:defRPr>
            </a:lvl1pPr>
          </a:lstStyle>
          <a:p>
            <a:pPr lvl="0"/>
            <a:r>
              <a:rPr lang="en-US" noProof="0"/>
              <a:t>Put Your Great Subtitle Here</a:t>
            </a:r>
          </a:p>
        </p:txBody>
      </p:sp>
      <p:sp>
        <p:nvSpPr>
          <p:cNvPr id="12" name="Slide Number Placeholder 5"/>
          <p:cNvSpPr txBox="1">
            <a:spLocks/>
          </p:cNvSpPr>
          <p:nvPr userDrawn="1"/>
        </p:nvSpPr>
        <p:spPr>
          <a:xfrm>
            <a:off x="8508507" y="4847232"/>
            <a:ext cx="476468" cy="183662"/>
          </a:xfrm>
          <a:prstGeom prst="rect">
            <a:avLst/>
          </a:prstGeom>
        </p:spPr>
        <p:txBody>
          <a:bodyPr vert="horz" lIns="45720" tIns="22860" rIns="45720" bIns="2286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7A186AE-F4AD-4FA7-9F32-F8C5D3D896FE}" type="slidenum">
              <a:rPr lang="en-US" sz="1050" b="1" smtClean="0">
                <a:latin typeface="+mj-lt"/>
              </a:rPr>
              <a:pPr algn="r"/>
              <a:t>‹#›</a:t>
            </a:fld>
            <a:endParaRPr lang="en-US" sz="1050" b="1">
              <a:latin typeface="+mj-lt"/>
            </a:endParaRPr>
          </a:p>
        </p:txBody>
      </p:sp>
      <p:sp>
        <p:nvSpPr>
          <p:cNvPr id="3" name="Text Placeholder 2"/>
          <p:cNvSpPr>
            <a:spLocks noGrp="1"/>
          </p:cNvSpPr>
          <p:nvPr>
            <p:ph type="body" sz="quarter" idx="19" hasCustomPrompt="1"/>
          </p:nvPr>
        </p:nvSpPr>
        <p:spPr>
          <a:xfrm>
            <a:off x="799009" y="2810847"/>
            <a:ext cx="1791279" cy="1550954"/>
          </a:xfrm>
        </p:spPr>
        <p:txBody>
          <a:bodyPr>
            <a:normAutofit/>
          </a:bodyPr>
          <a:lstStyle>
            <a:lvl1pPr marL="0" indent="0" algn="ctr">
              <a:buNone/>
              <a:defRPr sz="1600" baseline="0">
                <a:solidFill>
                  <a:schemeClr val="tx1">
                    <a:lumMod val="65000"/>
                    <a:lumOff val="35000"/>
                  </a:schemeClr>
                </a:solidFill>
              </a:defRPr>
            </a:lvl1pPr>
          </a:lstStyle>
          <a:p>
            <a:pPr lvl="0"/>
            <a:r>
              <a:rPr lang="en-US" dirty="0"/>
              <a:t>Body copy goes here. </a:t>
            </a:r>
            <a:r>
              <a:rPr lang="en-US" dirty="0" err="1"/>
              <a:t>Grancius</a:t>
            </a:r>
            <a:r>
              <a:rPr lang="en-US" dirty="0"/>
              <a:t> empowers the modern digital government</a:t>
            </a:r>
          </a:p>
        </p:txBody>
      </p:sp>
      <p:sp>
        <p:nvSpPr>
          <p:cNvPr id="17" name="Text Placeholder 2"/>
          <p:cNvSpPr>
            <a:spLocks noGrp="1"/>
          </p:cNvSpPr>
          <p:nvPr>
            <p:ph type="body" sz="quarter" idx="20" hasCustomPrompt="1"/>
          </p:nvPr>
        </p:nvSpPr>
        <p:spPr>
          <a:xfrm>
            <a:off x="2717371" y="2810847"/>
            <a:ext cx="1791279" cy="1550954"/>
          </a:xfrm>
        </p:spPr>
        <p:txBody>
          <a:bodyPr>
            <a:normAutofit/>
          </a:bodyPr>
          <a:lstStyle>
            <a:lvl1pPr marL="0" indent="0" algn="ctr">
              <a:buNone/>
              <a:defRPr sz="1600" baseline="0">
                <a:solidFill>
                  <a:schemeClr val="tx1">
                    <a:lumMod val="65000"/>
                    <a:lumOff val="35000"/>
                  </a:schemeClr>
                </a:solidFill>
              </a:defRPr>
            </a:lvl1pPr>
          </a:lstStyle>
          <a:p>
            <a:pPr lvl="0"/>
            <a:r>
              <a:rPr lang="en-US" dirty="0"/>
              <a:t>Body copy goes here. </a:t>
            </a:r>
            <a:r>
              <a:rPr lang="en-US" dirty="0" err="1"/>
              <a:t>Grancius</a:t>
            </a:r>
            <a:r>
              <a:rPr lang="en-US" dirty="0"/>
              <a:t> empowers the modern digital government</a:t>
            </a:r>
          </a:p>
        </p:txBody>
      </p:sp>
      <p:sp>
        <p:nvSpPr>
          <p:cNvPr id="18" name="Text Placeholder 2"/>
          <p:cNvSpPr>
            <a:spLocks noGrp="1"/>
          </p:cNvSpPr>
          <p:nvPr>
            <p:ph type="body" sz="quarter" idx="21" hasCustomPrompt="1"/>
          </p:nvPr>
        </p:nvSpPr>
        <p:spPr>
          <a:xfrm>
            <a:off x="4635733" y="2810847"/>
            <a:ext cx="1791279" cy="1550954"/>
          </a:xfrm>
        </p:spPr>
        <p:txBody>
          <a:bodyPr>
            <a:normAutofit/>
          </a:bodyPr>
          <a:lstStyle>
            <a:lvl1pPr marL="0" indent="0" algn="ctr">
              <a:buNone/>
              <a:defRPr sz="1600" baseline="0">
                <a:solidFill>
                  <a:schemeClr val="tx1">
                    <a:lumMod val="65000"/>
                    <a:lumOff val="35000"/>
                  </a:schemeClr>
                </a:solidFill>
              </a:defRPr>
            </a:lvl1pPr>
          </a:lstStyle>
          <a:p>
            <a:pPr lvl="0"/>
            <a:r>
              <a:rPr lang="en-US" dirty="0"/>
              <a:t>Body copy goes here. </a:t>
            </a:r>
            <a:r>
              <a:rPr lang="en-US" dirty="0" err="1"/>
              <a:t>Grancius</a:t>
            </a:r>
            <a:r>
              <a:rPr lang="en-US" dirty="0"/>
              <a:t> empowers the modern digital government</a:t>
            </a:r>
          </a:p>
        </p:txBody>
      </p:sp>
      <p:sp>
        <p:nvSpPr>
          <p:cNvPr id="19" name="Text Placeholder 2"/>
          <p:cNvSpPr>
            <a:spLocks noGrp="1"/>
          </p:cNvSpPr>
          <p:nvPr>
            <p:ph type="body" sz="quarter" idx="22" hasCustomPrompt="1"/>
          </p:nvPr>
        </p:nvSpPr>
        <p:spPr>
          <a:xfrm>
            <a:off x="6554096" y="2810847"/>
            <a:ext cx="1791279" cy="1550954"/>
          </a:xfrm>
        </p:spPr>
        <p:txBody>
          <a:bodyPr>
            <a:normAutofit/>
          </a:bodyPr>
          <a:lstStyle>
            <a:lvl1pPr marL="0" indent="0" algn="ctr">
              <a:buNone/>
              <a:defRPr sz="1600" baseline="0">
                <a:solidFill>
                  <a:schemeClr val="tx1">
                    <a:lumMod val="65000"/>
                    <a:lumOff val="35000"/>
                  </a:schemeClr>
                </a:solidFill>
              </a:defRPr>
            </a:lvl1pPr>
          </a:lstStyle>
          <a:p>
            <a:pPr lvl="0"/>
            <a:r>
              <a:rPr lang="en-US" dirty="0"/>
              <a:t>Body copy goes here. </a:t>
            </a:r>
            <a:r>
              <a:rPr lang="en-US" dirty="0" err="1"/>
              <a:t>Grancius</a:t>
            </a:r>
            <a:r>
              <a:rPr lang="en-US" dirty="0"/>
              <a:t> empowers the modern digital government</a:t>
            </a:r>
          </a:p>
        </p:txBody>
      </p:sp>
      <p:sp>
        <p:nvSpPr>
          <p:cNvPr id="25" name="TextBox 24"/>
          <p:cNvSpPr txBox="1"/>
          <p:nvPr userDrawn="1"/>
        </p:nvSpPr>
        <p:spPr>
          <a:xfrm>
            <a:off x="408056" y="4845806"/>
            <a:ext cx="784189" cy="207749"/>
          </a:xfrm>
          <a:prstGeom prst="rect">
            <a:avLst/>
          </a:prstGeom>
          <a:noFill/>
        </p:spPr>
        <p:txBody>
          <a:bodyPr wrap="none" rtlCol="0">
            <a:spAutoFit/>
          </a:bodyPr>
          <a:lstStyle/>
          <a:p>
            <a:pPr algn="l"/>
            <a:r>
              <a:rPr lang="en-US" sz="75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granicus.com</a:t>
            </a:r>
            <a:endParaRPr lang="en-US" sz="75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7569" y="4824504"/>
            <a:ext cx="215762" cy="215762"/>
          </a:xfrm>
          <a:prstGeom prst="rect">
            <a:avLst/>
          </a:prstGeom>
        </p:spPr>
      </p:pic>
    </p:spTree>
    <p:extLst/>
  </p:cSld>
  <p:clrMapOvr>
    <a:masterClrMapping/>
  </p:clrMapOvr>
  <p:transition spd="slow">
    <p:push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eam Work">
    <p:spTree>
      <p:nvGrpSpPr>
        <p:cNvPr id="1" name=""/>
        <p:cNvGrpSpPr/>
        <p:nvPr/>
      </p:nvGrpSpPr>
      <p:grpSpPr>
        <a:xfrm>
          <a:off x="0" y="0"/>
          <a:ext cx="0" cy="0"/>
          <a:chOff x="0" y="0"/>
          <a:chExt cx="0" cy="0"/>
        </a:xfrm>
      </p:grpSpPr>
      <p:sp>
        <p:nvSpPr>
          <p:cNvPr id="15" name="Picture Placeholder 14"/>
          <p:cNvSpPr>
            <a:spLocks noGrp="1"/>
          </p:cNvSpPr>
          <p:nvPr>
            <p:ph type="pic" sz="quarter" idx="10" hasCustomPrompt="1"/>
          </p:nvPr>
        </p:nvSpPr>
        <p:spPr>
          <a:xfrm>
            <a:off x="332348" y="1454964"/>
            <a:ext cx="1228307" cy="1228284"/>
          </a:xfrm>
          <a:custGeom>
            <a:avLst/>
            <a:gdLst>
              <a:gd name="connsiteX0" fmla="*/ 2327238 w 4654476"/>
              <a:gd name="connsiteY0" fmla="*/ 0 h 4654476"/>
              <a:gd name="connsiteX1" fmla="*/ 4654476 w 4654476"/>
              <a:gd name="connsiteY1" fmla="*/ 2327238 h 4654476"/>
              <a:gd name="connsiteX2" fmla="*/ 2327238 w 4654476"/>
              <a:gd name="connsiteY2" fmla="*/ 4654476 h 4654476"/>
              <a:gd name="connsiteX3" fmla="*/ 0 w 4654476"/>
              <a:gd name="connsiteY3" fmla="*/ 2327238 h 4654476"/>
              <a:gd name="connsiteX4" fmla="*/ 2327238 w 4654476"/>
              <a:gd name="connsiteY4" fmla="*/ 0 h 4654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4476" h="4654476">
                <a:moveTo>
                  <a:pt x="2327238" y="0"/>
                </a:moveTo>
                <a:cubicBezTo>
                  <a:pt x="3612536" y="0"/>
                  <a:pt x="4654476" y="1041940"/>
                  <a:pt x="4654476" y="2327238"/>
                </a:cubicBezTo>
                <a:cubicBezTo>
                  <a:pt x="4654476" y="3612536"/>
                  <a:pt x="3612536" y="4654476"/>
                  <a:pt x="2327238" y="4654476"/>
                </a:cubicBezTo>
                <a:cubicBezTo>
                  <a:pt x="1041940" y="4654476"/>
                  <a:pt x="0" y="3612536"/>
                  <a:pt x="0" y="2327238"/>
                </a:cubicBezTo>
                <a:cubicBezTo>
                  <a:pt x="0" y="1041940"/>
                  <a:pt x="1041940" y="0"/>
                  <a:pt x="2327238" y="0"/>
                </a:cubicBezTo>
                <a:close/>
              </a:path>
            </a:pathLst>
          </a:custGeom>
        </p:spPr>
        <p:txBody>
          <a:bodyPr wrap="square" anchor="ctr">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400">
                <a:solidFill>
                  <a:schemeClr val="bg1">
                    <a:lumMod val="50000"/>
                  </a:schemeClr>
                </a:solidFill>
              </a:defRPr>
            </a:lvl1pPr>
          </a:lstStyle>
          <a:p>
            <a:r>
              <a:rPr lang="en-US" dirty="0"/>
              <a:t>Drag and drop image here</a:t>
            </a:r>
          </a:p>
        </p:txBody>
      </p:sp>
      <p:grpSp>
        <p:nvGrpSpPr>
          <p:cNvPr id="5" name="Group 4"/>
          <p:cNvGrpSpPr/>
          <p:nvPr userDrawn="1"/>
        </p:nvGrpSpPr>
        <p:grpSpPr>
          <a:xfrm>
            <a:off x="0" y="1716245"/>
            <a:ext cx="9144000" cy="3843724"/>
            <a:chOff x="0" y="8787280"/>
            <a:chExt cx="46816963" cy="19680105"/>
          </a:xfrm>
        </p:grpSpPr>
        <p:sp>
          <p:nvSpPr>
            <p:cNvPr id="6" name="Freeform 9"/>
            <p:cNvSpPr>
              <a:spLocks/>
            </p:cNvSpPr>
            <p:nvPr/>
          </p:nvSpPr>
          <p:spPr bwMode="auto">
            <a:xfrm>
              <a:off x="0" y="8787280"/>
              <a:ext cx="46816963" cy="19680105"/>
            </a:xfrm>
            <a:custGeom>
              <a:avLst/>
              <a:gdLst>
                <a:gd name="T0" fmla="*/ 0 w 3200"/>
                <a:gd name="T1" fmla="*/ 866 h 1341"/>
                <a:gd name="T2" fmla="*/ 0 w 3200"/>
                <a:gd name="T3" fmla="*/ 901 h 1341"/>
                <a:gd name="T4" fmla="*/ 3200 w 3200"/>
                <a:gd name="T5" fmla="*/ 1043 h 1341"/>
                <a:gd name="T6" fmla="*/ 3200 w 3200"/>
                <a:gd name="T7" fmla="*/ 785 h 1341"/>
                <a:gd name="T8" fmla="*/ 0 w 3200"/>
                <a:gd name="T9" fmla="*/ 866 h 1341"/>
              </a:gdLst>
              <a:ahLst/>
              <a:cxnLst>
                <a:cxn ang="0">
                  <a:pos x="T0" y="T1"/>
                </a:cxn>
                <a:cxn ang="0">
                  <a:pos x="T2" y="T3"/>
                </a:cxn>
                <a:cxn ang="0">
                  <a:pos x="T4" y="T5"/>
                </a:cxn>
                <a:cxn ang="0">
                  <a:pos x="T6" y="T7"/>
                </a:cxn>
                <a:cxn ang="0">
                  <a:pos x="T8" y="T9"/>
                </a:cxn>
              </a:cxnLst>
              <a:rect l="0" t="0" r="r" b="b"/>
              <a:pathLst>
                <a:path w="3200" h="1341">
                  <a:moveTo>
                    <a:pt x="0" y="866"/>
                  </a:moveTo>
                  <a:cubicBezTo>
                    <a:pt x="0" y="901"/>
                    <a:pt x="0" y="901"/>
                    <a:pt x="0" y="901"/>
                  </a:cubicBezTo>
                  <a:cubicBezTo>
                    <a:pt x="1318" y="262"/>
                    <a:pt x="2332" y="1341"/>
                    <a:pt x="3200" y="1043"/>
                  </a:cubicBezTo>
                  <a:cubicBezTo>
                    <a:pt x="3200" y="785"/>
                    <a:pt x="3200" y="785"/>
                    <a:pt x="3200" y="785"/>
                  </a:cubicBezTo>
                  <a:cubicBezTo>
                    <a:pt x="2332" y="1084"/>
                    <a:pt x="1106" y="0"/>
                    <a:pt x="0" y="866"/>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sp>
          <p:nvSpPr>
            <p:cNvPr id="7" name="Freeform 13"/>
            <p:cNvSpPr>
              <a:spLocks/>
            </p:cNvSpPr>
            <p:nvPr/>
          </p:nvSpPr>
          <p:spPr bwMode="auto">
            <a:xfrm>
              <a:off x="18066281" y="15584557"/>
              <a:ext cx="28034062" cy="6921158"/>
            </a:xfrm>
            <a:custGeom>
              <a:avLst/>
              <a:gdLst>
                <a:gd name="T0" fmla="*/ 0 w 1250"/>
                <a:gd name="T1" fmla="*/ 24 h 305"/>
                <a:gd name="T2" fmla="*/ 1250 w 1250"/>
                <a:gd name="T3" fmla="*/ 186 h 305"/>
                <a:gd name="T4" fmla="*/ 0 w 1250"/>
                <a:gd name="T5" fmla="*/ 24 h 305"/>
              </a:gdLst>
              <a:ahLst/>
              <a:cxnLst>
                <a:cxn ang="0">
                  <a:pos x="T0" y="T1"/>
                </a:cxn>
                <a:cxn ang="0">
                  <a:pos x="T2" y="T3"/>
                </a:cxn>
                <a:cxn ang="0">
                  <a:pos x="T4" y="T5"/>
                </a:cxn>
              </a:cxnLst>
              <a:rect l="0" t="0" r="r" b="b"/>
              <a:pathLst>
                <a:path w="1250" h="305">
                  <a:moveTo>
                    <a:pt x="0" y="24"/>
                  </a:moveTo>
                  <a:cubicBezTo>
                    <a:pt x="389" y="21"/>
                    <a:pt x="900" y="305"/>
                    <a:pt x="1250" y="186"/>
                  </a:cubicBezTo>
                  <a:cubicBezTo>
                    <a:pt x="856" y="265"/>
                    <a:pt x="425" y="0"/>
                    <a:pt x="0" y="24"/>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grpSp>
      <p:sp>
        <p:nvSpPr>
          <p:cNvPr id="22" name="Picture Placeholder 14"/>
          <p:cNvSpPr>
            <a:spLocks noGrp="1"/>
          </p:cNvSpPr>
          <p:nvPr>
            <p:ph type="pic" sz="quarter" idx="16" hasCustomPrompt="1"/>
          </p:nvPr>
        </p:nvSpPr>
        <p:spPr>
          <a:xfrm>
            <a:off x="2133985" y="1454964"/>
            <a:ext cx="1228307" cy="1228284"/>
          </a:xfrm>
          <a:custGeom>
            <a:avLst/>
            <a:gdLst>
              <a:gd name="connsiteX0" fmla="*/ 2327238 w 4654476"/>
              <a:gd name="connsiteY0" fmla="*/ 0 h 4654476"/>
              <a:gd name="connsiteX1" fmla="*/ 4654476 w 4654476"/>
              <a:gd name="connsiteY1" fmla="*/ 2327238 h 4654476"/>
              <a:gd name="connsiteX2" fmla="*/ 2327238 w 4654476"/>
              <a:gd name="connsiteY2" fmla="*/ 4654476 h 4654476"/>
              <a:gd name="connsiteX3" fmla="*/ 0 w 4654476"/>
              <a:gd name="connsiteY3" fmla="*/ 2327238 h 4654476"/>
              <a:gd name="connsiteX4" fmla="*/ 2327238 w 4654476"/>
              <a:gd name="connsiteY4" fmla="*/ 0 h 4654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4476" h="4654476">
                <a:moveTo>
                  <a:pt x="2327238" y="0"/>
                </a:moveTo>
                <a:cubicBezTo>
                  <a:pt x="3612536" y="0"/>
                  <a:pt x="4654476" y="1041940"/>
                  <a:pt x="4654476" y="2327238"/>
                </a:cubicBezTo>
                <a:cubicBezTo>
                  <a:pt x="4654476" y="3612536"/>
                  <a:pt x="3612536" y="4654476"/>
                  <a:pt x="2327238" y="4654476"/>
                </a:cubicBezTo>
                <a:cubicBezTo>
                  <a:pt x="1041940" y="4654476"/>
                  <a:pt x="0" y="3612536"/>
                  <a:pt x="0" y="2327238"/>
                </a:cubicBezTo>
                <a:cubicBezTo>
                  <a:pt x="0" y="1041940"/>
                  <a:pt x="1041940" y="0"/>
                  <a:pt x="2327238" y="0"/>
                </a:cubicBezTo>
                <a:close/>
              </a:path>
            </a:pathLst>
          </a:custGeom>
        </p:spPr>
        <p:txBody>
          <a:bodyPr wrap="square" anchor="ctr">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400">
                <a:solidFill>
                  <a:schemeClr val="bg1">
                    <a:lumMod val="50000"/>
                  </a:schemeClr>
                </a:solidFill>
              </a:defRPr>
            </a:lvl1pPr>
          </a:lstStyle>
          <a:p>
            <a:r>
              <a:rPr lang="en-US" dirty="0"/>
              <a:t>Drag and drop image here</a:t>
            </a:r>
          </a:p>
        </p:txBody>
      </p:sp>
      <p:sp>
        <p:nvSpPr>
          <p:cNvPr id="23" name="Picture Placeholder 14"/>
          <p:cNvSpPr>
            <a:spLocks noGrp="1"/>
          </p:cNvSpPr>
          <p:nvPr>
            <p:ph type="pic" sz="quarter" idx="17" hasCustomPrompt="1"/>
          </p:nvPr>
        </p:nvSpPr>
        <p:spPr>
          <a:xfrm>
            <a:off x="3935622" y="1454964"/>
            <a:ext cx="1228307" cy="1228284"/>
          </a:xfrm>
          <a:custGeom>
            <a:avLst/>
            <a:gdLst>
              <a:gd name="connsiteX0" fmla="*/ 2327238 w 4654476"/>
              <a:gd name="connsiteY0" fmla="*/ 0 h 4654476"/>
              <a:gd name="connsiteX1" fmla="*/ 4654476 w 4654476"/>
              <a:gd name="connsiteY1" fmla="*/ 2327238 h 4654476"/>
              <a:gd name="connsiteX2" fmla="*/ 2327238 w 4654476"/>
              <a:gd name="connsiteY2" fmla="*/ 4654476 h 4654476"/>
              <a:gd name="connsiteX3" fmla="*/ 0 w 4654476"/>
              <a:gd name="connsiteY3" fmla="*/ 2327238 h 4654476"/>
              <a:gd name="connsiteX4" fmla="*/ 2327238 w 4654476"/>
              <a:gd name="connsiteY4" fmla="*/ 0 h 4654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4476" h="4654476">
                <a:moveTo>
                  <a:pt x="2327238" y="0"/>
                </a:moveTo>
                <a:cubicBezTo>
                  <a:pt x="3612536" y="0"/>
                  <a:pt x="4654476" y="1041940"/>
                  <a:pt x="4654476" y="2327238"/>
                </a:cubicBezTo>
                <a:cubicBezTo>
                  <a:pt x="4654476" y="3612536"/>
                  <a:pt x="3612536" y="4654476"/>
                  <a:pt x="2327238" y="4654476"/>
                </a:cubicBezTo>
                <a:cubicBezTo>
                  <a:pt x="1041940" y="4654476"/>
                  <a:pt x="0" y="3612536"/>
                  <a:pt x="0" y="2327238"/>
                </a:cubicBezTo>
                <a:cubicBezTo>
                  <a:pt x="0" y="1041940"/>
                  <a:pt x="1041940" y="0"/>
                  <a:pt x="2327238" y="0"/>
                </a:cubicBezTo>
                <a:close/>
              </a:path>
            </a:pathLst>
          </a:custGeom>
        </p:spPr>
        <p:txBody>
          <a:bodyPr wrap="square" anchor="ctr">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400">
                <a:solidFill>
                  <a:schemeClr val="bg1">
                    <a:lumMod val="50000"/>
                  </a:schemeClr>
                </a:solidFill>
              </a:defRPr>
            </a:lvl1pPr>
          </a:lstStyle>
          <a:p>
            <a:r>
              <a:rPr lang="en-US" dirty="0"/>
              <a:t>Drag and drop image here</a:t>
            </a:r>
          </a:p>
        </p:txBody>
      </p:sp>
      <p:sp>
        <p:nvSpPr>
          <p:cNvPr id="24" name="Picture Placeholder 14"/>
          <p:cNvSpPr>
            <a:spLocks noGrp="1"/>
          </p:cNvSpPr>
          <p:nvPr>
            <p:ph type="pic" sz="quarter" idx="18" hasCustomPrompt="1"/>
          </p:nvPr>
        </p:nvSpPr>
        <p:spPr>
          <a:xfrm>
            <a:off x="5742408" y="1454964"/>
            <a:ext cx="1228307" cy="1228284"/>
          </a:xfrm>
          <a:custGeom>
            <a:avLst/>
            <a:gdLst>
              <a:gd name="connsiteX0" fmla="*/ 2327238 w 4654476"/>
              <a:gd name="connsiteY0" fmla="*/ 0 h 4654476"/>
              <a:gd name="connsiteX1" fmla="*/ 4654476 w 4654476"/>
              <a:gd name="connsiteY1" fmla="*/ 2327238 h 4654476"/>
              <a:gd name="connsiteX2" fmla="*/ 2327238 w 4654476"/>
              <a:gd name="connsiteY2" fmla="*/ 4654476 h 4654476"/>
              <a:gd name="connsiteX3" fmla="*/ 0 w 4654476"/>
              <a:gd name="connsiteY3" fmla="*/ 2327238 h 4654476"/>
              <a:gd name="connsiteX4" fmla="*/ 2327238 w 4654476"/>
              <a:gd name="connsiteY4" fmla="*/ 0 h 4654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4476" h="4654476">
                <a:moveTo>
                  <a:pt x="2327238" y="0"/>
                </a:moveTo>
                <a:cubicBezTo>
                  <a:pt x="3612536" y="0"/>
                  <a:pt x="4654476" y="1041940"/>
                  <a:pt x="4654476" y="2327238"/>
                </a:cubicBezTo>
                <a:cubicBezTo>
                  <a:pt x="4654476" y="3612536"/>
                  <a:pt x="3612536" y="4654476"/>
                  <a:pt x="2327238" y="4654476"/>
                </a:cubicBezTo>
                <a:cubicBezTo>
                  <a:pt x="1041940" y="4654476"/>
                  <a:pt x="0" y="3612536"/>
                  <a:pt x="0" y="2327238"/>
                </a:cubicBezTo>
                <a:cubicBezTo>
                  <a:pt x="0" y="1041940"/>
                  <a:pt x="1041940" y="0"/>
                  <a:pt x="2327238" y="0"/>
                </a:cubicBezTo>
                <a:close/>
              </a:path>
            </a:pathLst>
          </a:custGeom>
        </p:spPr>
        <p:txBody>
          <a:bodyPr wrap="square" anchor="ctr">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400">
                <a:solidFill>
                  <a:schemeClr val="bg1">
                    <a:lumMod val="50000"/>
                  </a:schemeClr>
                </a:solidFill>
              </a:defRPr>
            </a:lvl1pPr>
          </a:lstStyle>
          <a:p>
            <a:r>
              <a:rPr lang="en-US" dirty="0"/>
              <a:t>Drag and drop image here</a:t>
            </a:r>
          </a:p>
        </p:txBody>
      </p:sp>
      <p:sp>
        <p:nvSpPr>
          <p:cNvPr id="20" name="Text Placeholder 2"/>
          <p:cNvSpPr>
            <a:spLocks noGrp="1"/>
          </p:cNvSpPr>
          <p:nvPr>
            <p:ph type="body" sz="quarter" idx="11"/>
          </p:nvPr>
        </p:nvSpPr>
        <p:spPr>
          <a:xfrm>
            <a:off x="385507" y="190499"/>
            <a:ext cx="8333191" cy="361371"/>
          </a:xfrm>
        </p:spPr>
        <p:txBody>
          <a:bodyPr>
            <a:noAutofit/>
          </a:bodyPr>
          <a:lstStyle>
            <a:lvl1pPr marL="0" indent="0">
              <a:buFontTx/>
              <a:buNone/>
              <a:defRPr sz="2400" b="1" spc="100" baseline="0">
                <a:solidFill>
                  <a:schemeClr val="accent1"/>
                </a:solidFill>
                <a:latin typeface="+mj-lt"/>
              </a:defRPr>
            </a:lvl1pPr>
          </a:lstStyle>
          <a:p>
            <a:pPr lvl="0"/>
            <a:endParaRPr lang="en-US"/>
          </a:p>
        </p:txBody>
      </p:sp>
      <p:sp>
        <p:nvSpPr>
          <p:cNvPr id="21" name="Text Placeholder 2"/>
          <p:cNvSpPr>
            <a:spLocks noGrp="1"/>
          </p:cNvSpPr>
          <p:nvPr>
            <p:ph type="body" sz="quarter" idx="12" hasCustomPrompt="1"/>
          </p:nvPr>
        </p:nvSpPr>
        <p:spPr>
          <a:xfrm>
            <a:off x="1330536" y="599186"/>
            <a:ext cx="7388161" cy="283315"/>
          </a:xfrm>
        </p:spPr>
        <p:txBody>
          <a:bodyPr anchor="t">
            <a:noAutofit/>
          </a:bodyPr>
          <a:lstStyle>
            <a:lvl1pPr marL="0" marR="0" indent="0" algn="l" defTabSz="685800" rtl="0" eaLnBrk="1" fontAlgn="auto" latinLnBrk="0" hangingPunct="1">
              <a:lnSpc>
                <a:spcPct val="90000"/>
              </a:lnSpc>
              <a:spcBef>
                <a:spcPts val="750"/>
              </a:spcBef>
              <a:spcAft>
                <a:spcPts val="0"/>
              </a:spcAft>
              <a:buClrTx/>
              <a:buSzTx/>
              <a:buFontTx/>
              <a:buNone/>
              <a:tabLst/>
              <a:defRPr sz="1800" spc="100" baseline="0">
                <a:solidFill>
                  <a:schemeClr val="tx2"/>
                </a:solidFill>
                <a:latin typeface="+mn-lt"/>
              </a:defRPr>
            </a:lvl1pPr>
          </a:lstStyle>
          <a:p>
            <a:pPr lvl="0"/>
            <a:r>
              <a:rPr lang="en-US" noProof="0"/>
              <a:t>Put Your Great Subtitle Here</a:t>
            </a:r>
          </a:p>
        </p:txBody>
      </p:sp>
      <p:sp>
        <p:nvSpPr>
          <p:cNvPr id="12" name="Slide Number Placeholder 5"/>
          <p:cNvSpPr txBox="1">
            <a:spLocks/>
          </p:cNvSpPr>
          <p:nvPr userDrawn="1"/>
        </p:nvSpPr>
        <p:spPr>
          <a:xfrm>
            <a:off x="8508507" y="4847232"/>
            <a:ext cx="476468" cy="183662"/>
          </a:xfrm>
          <a:prstGeom prst="rect">
            <a:avLst/>
          </a:prstGeom>
        </p:spPr>
        <p:txBody>
          <a:bodyPr vert="horz" lIns="45720" tIns="22860" rIns="45720" bIns="2286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7A186AE-F4AD-4FA7-9F32-F8C5D3D896FE}" type="slidenum">
              <a:rPr lang="en-US" sz="1050" b="1" smtClean="0">
                <a:latin typeface="+mj-lt"/>
              </a:rPr>
              <a:pPr algn="r"/>
              <a:t>‹#›</a:t>
            </a:fld>
            <a:endParaRPr lang="en-US" sz="1050" b="1">
              <a:latin typeface="+mj-lt"/>
            </a:endParaRPr>
          </a:p>
        </p:txBody>
      </p:sp>
      <p:sp>
        <p:nvSpPr>
          <p:cNvPr id="3" name="Text Placeholder 2"/>
          <p:cNvSpPr>
            <a:spLocks noGrp="1"/>
          </p:cNvSpPr>
          <p:nvPr>
            <p:ph type="body" sz="quarter" idx="19" hasCustomPrompt="1"/>
          </p:nvPr>
        </p:nvSpPr>
        <p:spPr>
          <a:xfrm>
            <a:off x="132285" y="2810847"/>
            <a:ext cx="1628435" cy="1550954"/>
          </a:xfrm>
        </p:spPr>
        <p:txBody>
          <a:bodyPr>
            <a:normAutofit/>
          </a:bodyPr>
          <a:lstStyle>
            <a:lvl1pPr marL="0" indent="0" algn="ctr">
              <a:buNone/>
              <a:defRPr sz="1600" baseline="0">
                <a:solidFill>
                  <a:schemeClr val="tx1">
                    <a:lumMod val="65000"/>
                    <a:lumOff val="35000"/>
                  </a:schemeClr>
                </a:solidFill>
              </a:defRPr>
            </a:lvl1pPr>
          </a:lstStyle>
          <a:p>
            <a:pPr lvl="0"/>
            <a:r>
              <a:rPr lang="en-US" dirty="0"/>
              <a:t>Body copy goes here. </a:t>
            </a:r>
            <a:r>
              <a:rPr lang="en-US" dirty="0" err="1"/>
              <a:t>Grancius</a:t>
            </a:r>
            <a:r>
              <a:rPr lang="en-US" dirty="0"/>
              <a:t> empowers the modern digital government</a:t>
            </a:r>
          </a:p>
        </p:txBody>
      </p:sp>
      <p:sp>
        <p:nvSpPr>
          <p:cNvPr id="17" name="Text Placeholder 2"/>
          <p:cNvSpPr>
            <a:spLocks noGrp="1"/>
          </p:cNvSpPr>
          <p:nvPr>
            <p:ph type="body" sz="quarter" idx="20" hasCustomPrompt="1"/>
          </p:nvPr>
        </p:nvSpPr>
        <p:spPr>
          <a:xfrm>
            <a:off x="1936346" y="2810847"/>
            <a:ext cx="1628435" cy="1550954"/>
          </a:xfrm>
        </p:spPr>
        <p:txBody>
          <a:bodyPr>
            <a:normAutofit/>
          </a:bodyPr>
          <a:lstStyle>
            <a:lvl1pPr marL="0" indent="0" algn="ctr">
              <a:buNone/>
              <a:defRPr sz="1600" baseline="0">
                <a:solidFill>
                  <a:schemeClr val="tx1">
                    <a:lumMod val="65000"/>
                    <a:lumOff val="35000"/>
                  </a:schemeClr>
                </a:solidFill>
              </a:defRPr>
            </a:lvl1pPr>
          </a:lstStyle>
          <a:p>
            <a:pPr lvl="0"/>
            <a:r>
              <a:rPr lang="en-US" dirty="0"/>
              <a:t>Body copy goes here. </a:t>
            </a:r>
            <a:r>
              <a:rPr lang="en-US" dirty="0" err="1"/>
              <a:t>Grancius</a:t>
            </a:r>
            <a:r>
              <a:rPr lang="en-US" dirty="0"/>
              <a:t> empowers the modern digital government</a:t>
            </a:r>
          </a:p>
        </p:txBody>
      </p:sp>
      <p:sp>
        <p:nvSpPr>
          <p:cNvPr id="18" name="Text Placeholder 2"/>
          <p:cNvSpPr>
            <a:spLocks noGrp="1"/>
          </p:cNvSpPr>
          <p:nvPr>
            <p:ph type="body" sz="quarter" idx="21" hasCustomPrompt="1"/>
          </p:nvPr>
        </p:nvSpPr>
        <p:spPr>
          <a:xfrm>
            <a:off x="3740407" y="2810847"/>
            <a:ext cx="1628435" cy="1550954"/>
          </a:xfrm>
        </p:spPr>
        <p:txBody>
          <a:bodyPr>
            <a:normAutofit/>
          </a:bodyPr>
          <a:lstStyle>
            <a:lvl1pPr marL="0" indent="0" algn="ctr">
              <a:buNone/>
              <a:defRPr sz="1600" baseline="0">
                <a:solidFill>
                  <a:schemeClr val="tx1">
                    <a:lumMod val="65000"/>
                    <a:lumOff val="35000"/>
                  </a:schemeClr>
                </a:solidFill>
              </a:defRPr>
            </a:lvl1pPr>
          </a:lstStyle>
          <a:p>
            <a:pPr lvl="0"/>
            <a:r>
              <a:rPr lang="en-US" dirty="0"/>
              <a:t>Body copy goes here. </a:t>
            </a:r>
            <a:r>
              <a:rPr lang="en-US" dirty="0" err="1"/>
              <a:t>Grancius</a:t>
            </a:r>
            <a:r>
              <a:rPr lang="en-US" dirty="0"/>
              <a:t> empowers the modern digital government</a:t>
            </a:r>
          </a:p>
        </p:txBody>
      </p:sp>
      <p:sp>
        <p:nvSpPr>
          <p:cNvPr id="19" name="Text Placeholder 2"/>
          <p:cNvSpPr>
            <a:spLocks noGrp="1"/>
          </p:cNvSpPr>
          <p:nvPr>
            <p:ph type="body" sz="quarter" idx="22" hasCustomPrompt="1"/>
          </p:nvPr>
        </p:nvSpPr>
        <p:spPr>
          <a:xfrm>
            <a:off x="5544468" y="2810847"/>
            <a:ext cx="1628435" cy="1550954"/>
          </a:xfrm>
        </p:spPr>
        <p:txBody>
          <a:bodyPr>
            <a:normAutofit/>
          </a:bodyPr>
          <a:lstStyle>
            <a:lvl1pPr marL="0" indent="0" algn="ctr">
              <a:buNone/>
              <a:defRPr sz="1600" baseline="0">
                <a:solidFill>
                  <a:schemeClr val="tx1">
                    <a:lumMod val="65000"/>
                    <a:lumOff val="35000"/>
                  </a:schemeClr>
                </a:solidFill>
              </a:defRPr>
            </a:lvl1pPr>
          </a:lstStyle>
          <a:p>
            <a:pPr lvl="0"/>
            <a:r>
              <a:rPr lang="en-US" dirty="0"/>
              <a:t>Body copy goes here. </a:t>
            </a:r>
            <a:r>
              <a:rPr lang="en-US" dirty="0" err="1"/>
              <a:t>Grancius</a:t>
            </a:r>
            <a:r>
              <a:rPr lang="en-US" dirty="0"/>
              <a:t> empowers the modern digital government</a:t>
            </a:r>
          </a:p>
        </p:txBody>
      </p:sp>
      <p:sp>
        <p:nvSpPr>
          <p:cNvPr id="25" name="TextBox 24"/>
          <p:cNvSpPr txBox="1"/>
          <p:nvPr userDrawn="1"/>
        </p:nvSpPr>
        <p:spPr>
          <a:xfrm>
            <a:off x="408056" y="4845806"/>
            <a:ext cx="784189" cy="207749"/>
          </a:xfrm>
          <a:prstGeom prst="rect">
            <a:avLst/>
          </a:prstGeom>
          <a:noFill/>
        </p:spPr>
        <p:txBody>
          <a:bodyPr wrap="none" rtlCol="0">
            <a:spAutoFit/>
          </a:bodyPr>
          <a:lstStyle/>
          <a:p>
            <a:pPr algn="l"/>
            <a:r>
              <a:rPr lang="en-US" sz="75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granicus.com</a:t>
            </a:r>
            <a:endParaRPr lang="en-US" sz="75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7569" y="4824504"/>
            <a:ext cx="215762" cy="215762"/>
          </a:xfrm>
          <a:prstGeom prst="rect">
            <a:avLst/>
          </a:prstGeom>
        </p:spPr>
      </p:pic>
      <p:sp>
        <p:nvSpPr>
          <p:cNvPr id="27" name="Picture Placeholder 14"/>
          <p:cNvSpPr>
            <a:spLocks noGrp="1"/>
          </p:cNvSpPr>
          <p:nvPr>
            <p:ph type="pic" sz="quarter" idx="23" hasCustomPrompt="1"/>
          </p:nvPr>
        </p:nvSpPr>
        <p:spPr>
          <a:xfrm>
            <a:off x="7548592" y="1454964"/>
            <a:ext cx="1228307" cy="1228284"/>
          </a:xfrm>
          <a:custGeom>
            <a:avLst/>
            <a:gdLst>
              <a:gd name="connsiteX0" fmla="*/ 2327238 w 4654476"/>
              <a:gd name="connsiteY0" fmla="*/ 0 h 4654476"/>
              <a:gd name="connsiteX1" fmla="*/ 4654476 w 4654476"/>
              <a:gd name="connsiteY1" fmla="*/ 2327238 h 4654476"/>
              <a:gd name="connsiteX2" fmla="*/ 2327238 w 4654476"/>
              <a:gd name="connsiteY2" fmla="*/ 4654476 h 4654476"/>
              <a:gd name="connsiteX3" fmla="*/ 0 w 4654476"/>
              <a:gd name="connsiteY3" fmla="*/ 2327238 h 4654476"/>
              <a:gd name="connsiteX4" fmla="*/ 2327238 w 4654476"/>
              <a:gd name="connsiteY4" fmla="*/ 0 h 4654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4476" h="4654476">
                <a:moveTo>
                  <a:pt x="2327238" y="0"/>
                </a:moveTo>
                <a:cubicBezTo>
                  <a:pt x="3612536" y="0"/>
                  <a:pt x="4654476" y="1041940"/>
                  <a:pt x="4654476" y="2327238"/>
                </a:cubicBezTo>
                <a:cubicBezTo>
                  <a:pt x="4654476" y="3612536"/>
                  <a:pt x="3612536" y="4654476"/>
                  <a:pt x="2327238" y="4654476"/>
                </a:cubicBezTo>
                <a:cubicBezTo>
                  <a:pt x="1041940" y="4654476"/>
                  <a:pt x="0" y="3612536"/>
                  <a:pt x="0" y="2327238"/>
                </a:cubicBezTo>
                <a:cubicBezTo>
                  <a:pt x="0" y="1041940"/>
                  <a:pt x="1041940" y="0"/>
                  <a:pt x="2327238" y="0"/>
                </a:cubicBezTo>
                <a:close/>
              </a:path>
            </a:pathLst>
          </a:custGeom>
        </p:spPr>
        <p:txBody>
          <a:bodyPr wrap="square" anchor="ctr">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400">
                <a:solidFill>
                  <a:schemeClr val="bg1">
                    <a:lumMod val="50000"/>
                  </a:schemeClr>
                </a:solidFill>
              </a:defRPr>
            </a:lvl1pPr>
          </a:lstStyle>
          <a:p>
            <a:r>
              <a:rPr lang="en-US" dirty="0"/>
              <a:t>Drag and drop image here</a:t>
            </a:r>
          </a:p>
        </p:txBody>
      </p:sp>
      <p:sp>
        <p:nvSpPr>
          <p:cNvPr id="28" name="Text Placeholder 2"/>
          <p:cNvSpPr>
            <a:spLocks noGrp="1"/>
          </p:cNvSpPr>
          <p:nvPr>
            <p:ph type="body" sz="quarter" idx="24" hasCustomPrompt="1"/>
          </p:nvPr>
        </p:nvSpPr>
        <p:spPr>
          <a:xfrm>
            <a:off x="7348529" y="2810847"/>
            <a:ext cx="1628435" cy="1550954"/>
          </a:xfrm>
        </p:spPr>
        <p:txBody>
          <a:bodyPr>
            <a:normAutofit/>
          </a:bodyPr>
          <a:lstStyle>
            <a:lvl1pPr marL="0" indent="0" algn="ctr">
              <a:buNone/>
              <a:defRPr sz="1600" baseline="0">
                <a:solidFill>
                  <a:schemeClr val="tx1">
                    <a:lumMod val="65000"/>
                    <a:lumOff val="35000"/>
                  </a:schemeClr>
                </a:solidFill>
              </a:defRPr>
            </a:lvl1pPr>
          </a:lstStyle>
          <a:p>
            <a:pPr lvl="0"/>
            <a:r>
              <a:rPr lang="en-US" dirty="0"/>
              <a:t>Body copy goes here. </a:t>
            </a:r>
            <a:r>
              <a:rPr lang="en-US" dirty="0" err="1"/>
              <a:t>Grancius</a:t>
            </a:r>
            <a:r>
              <a:rPr lang="en-US" dirty="0"/>
              <a:t> empowers the modern digital government</a:t>
            </a:r>
          </a:p>
        </p:txBody>
      </p:sp>
    </p:spTree>
    <p:extLst/>
  </p:cSld>
  <p:clrMapOvr>
    <a:masterClrMapping/>
  </p:clrMapOvr>
  <p:transition spd="slow">
    <p:push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6" name="Picture Placeholder 15"/>
          <p:cNvSpPr>
            <a:spLocks noGrp="1"/>
          </p:cNvSpPr>
          <p:nvPr>
            <p:ph type="pic" sz="quarter" idx="10" hasCustomPrompt="1"/>
          </p:nvPr>
        </p:nvSpPr>
        <p:spPr>
          <a:xfrm>
            <a:off x="1" y="3230691"/>
            <a:ext cx="9144000" cy="1762791"/>
          </a:xfrm>
          <a:custGeom>
            <a:avLst/>
            <a:gdLst>
              <a:gd name="connsiteX0" fmla="*/ 4977394 w 18287999"/>
              <a:gd name="connsiteY0" fmla="*/ 1274685 h 3525581"/>
              <a:gd name="connsiteX1" fmla="*/ 14354569 w 18287999"/>
              <a:gd name="connsiteY1" fmla="*/ 3516915 h 3525581"/>
              <a:gd name="connsiteX2" fmla="*/ 1452324 w 18287999"/>
              <a:gd name="connsiteY2" fmla="*/ 1956935 h 3525581"/>
              <a:gd name="connsiteX3" fmla="*/ 4977394 w 18287999"/>
              <a:gd name="connsiteY3" fmla="*/ 1274685 h 3525581"/>
              <a:gd name="connsiteX4" fmla="*/ 5739306 w 18287999"/>
              <a:gd name="connsiteY4" fmla="*/ 144522 h 3525581"/>
              <a:gd name="connsiteX5" fmla="*/ 18287999 w 18287999"/>
              <a:gd name="connsiteY5" fmla="*/ 1645930 h 3525581"/>
              <a:gd name="connsiteX6" fmla="*/ 18287999 w 18287999"/>
              <a:gd name="connsiteY6" fmla="*/ 3124974 h 3525581"/>
              <a:gd name="connsiteX7" fmla="*/ 0 w 18287999"/>
              <a:gd name="connsiteY7" fmla="*/ 2310926 h 3525581"/>
              <a:gd name="connsiteX8" fmla="*/ 0 w 18287999"/>
              <a:gd name="connsiteY8" fmla="*/ 2110281 h 3525581"/>
              <a:gd name="connsiteX9" fmla="*/ 5739306 w 18287999"/>
              <a:gd name="connsiteY9" fmla="*/ 144522 h 3525581"/>
              <a:gd name="connsiteX10" fmla="*/ 7406391 w 18287999"/>
              <a:gd name="connsiteY10" fmla="*/ 1071 h 3525581"/>
              <a:gd name="connsiteX11" fmla="*/ 18008067 w 18287999"/>
              <a:gd name="connsiteY11" fmla="*/ 1449690 h 3525581"/>
              <a:gd name="connsiteX12" fmla="*/ 7057190 w 18287999"/>
              <a:gd name="connsiteY12" fmla="*/ 13681 h 3525581"/>
              <a:gd name="connsiteX13" fmla="*/ 7406391 w 18287999"/>
              <a:gd name="connsiteY13" fmla="*/ 1071 h 3525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7999" h="3525581">
                <a:moveTo>
                  <a:pt x="4977394" y="1274685"/>
                </a:moveTo>
                <a:cubicBezTo>
                  <a:pt x="8907859" y="1220438"/>
                  <a:pt x="11919971" y="3456382"/>
                  <a:pt x="14354569" y="3516915"/>
                </a:cubicBezTo>
                <a:cubicBezTo>
                  <a:pt x="10559488" y="3713204"/>
                  <a:pt x="6548429" y="495099"/>
                  <a:pt x="1452324" y="1956935"/>
                </a:cubicBezTo>
                <a:cubicBezTo>
                  <a:pt x="2704335" y="1484615"/>
                  <a:pt x="3876864" y="1289875"/>
                  <a:pt x="4977394" y="1274685"/>
                </a:cubicBezTo>
                <a:close/>
                <a:moveTo>
                  <a:pt x="5739306" y="144522"/>
                </a:moveTo>
                <a:cubicBezTo>
                  <a:pt x="10300631" y="136700"/>
                  <a:pt x="14800063" y="2851147"/>
                  <a:pt x="18287999" y="1645930"/>
                </a:cubicBezTo>
                <a:cubicBezTo>
                  <a:pt x="18287999" y="1645930"/>
                  <a:pt x="18287999" y="1645930"/>
                  <a:pt x="18287999" y="3124974"/>
                </a:cubicBezTo>
                <a:cubicBezTo>
                  <a:pt x="13327379" y="4833328"/>
                  <a:pt x="7532370" y="-1352289"/>
                  <a:pt x="0" y="2310926"/>
                </a:cubicBezTo>
                <a:cubicBezTo>
                  <a:pt x="0" y="2310926"/>
                  <a:pt x="0" y="2310926"/>
                  <a:pt x="0" y="2110281"/>
                </a:cubicBezTo>
                <a:cubicBezTo>
                  <a:pt x="1876485" y="636431"/>
                  <a:pt x="3813412" y="147825"/>
                  <a:pt x="5739306" y="144522"/>
                </a:cubicBezTo>
                <a:close/>
                <a:moveTo>
                  <a:pt x="7406391" y="1071"/>
                </a:moveTo>
                <a:cubicBezTo>
                  <a:pt x="11016162" y="-55225"/>
                  <a:pt x="14664217" y="2128082"/>
                  <a:pt x="18008067" y="1449690"/>
                </a:cubicBezTo>
                <a:cubicBezTo>
                  <a:pt x="14941821" y="2504535"/>
                  <a:pt x="10465102" y="-12912"/>
                  <a:pt x="7057190" y="13681"/>
                </a:cubicBezTo>
                <a:cubicBezTo>
                  <a:pt x="7173543" y="7033"/>
                  <a:pt x="7289947" y="2886"/>
                  <a:pt x="7406391" y="1071"/>
                </a:cubicBezTo>
                <a:close/>
              </a:path>
            </a:pathLst>
          </a:custGeom>
        </p:spPr>
        <p:txBody>
          <a:bodyPr wrap="square">
            <a:noAutofit/>
          </a:bodyPr>
          <a:lstStyle>
            <a:lvl1pPr marL="0" indent="0">
              <a:buNone/>
              <a:defRPr>
                <a:solidFill>
                  <a:schemeClr val="bg1">
                    <a:lumMod val="50000"/>
                  </a:schemeClr>
                </a:solidFill>
              </a:defRPr>
            </a:lvl1pPr>
          </a:lstStyle>
          <a:p>
            <a:r>
              <a:rPr lang="en-US" dirty="0"/>
              <a:t>Drag and drop image here to fill the swoosh</a:t>
            </a:r>
          </a:p>
        </p:txBody>
      </p:sp>
    </p:spTree>
    <p:extLst>
      <p:ext uri="{BB962C8B-B14F-4D97-AF65-F5344CB8AC3E}">
        <p14:creationId xmlns:p14="http://schemas.microsoft.com/office/powerpoint/2010/main" val="179353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0_Costum_Layout">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408056" y="1245985"/>
            <a:ext cx="4134590" cy="3226469"/>
          </a:xfrm>
          <a:prstGeom prst="roundRect">
            <a:avLst>
              <a:gd name="adj" fmla="val 1654"/>
            </a:avLst>
          </a:prstGeom>
          <a:solidFill>
            <a:schemeClr val="bg1">
              <a:lumMod val="85000"/>
            </a:schemeClr>
          </a:solidFill>
        </p:spPr>
        <p:txBody>
          <a:bodyPr anchor="ctr">
            <a:normAutofit/>
          </a:bodyPr>
          <a:lstStyle>
            <a:lvl1pPr marL="0" indent="0" algn="ctr">
              <a:buNone/>
              <a:defRPr sz="1600">
                <a:solidFill>
                  <a:schemeClr val="bg1"/>
                </a:solidFill>
              </a:defRPr>
            </a:lvl1pPr>
          </a:lstStyle>
          <a:p>
            <a:r>
              <a:rPr lang="en-US" dirty="0"/>
              <a:t>Drag and drop image here</a:t>
            </a:r>
          </a:p>
        </p:txBody>
      </p:sp>
      <p:grpSp>
        <p:nvGrpSpPr>
          <p:cNvPr id="6" name="Group 5"/>
          <p:cNvGrpSpPr/>
          <p:nvPr userDrawn="1"/>
        </p:nvGrpSpPr>
        <p:grpSpPr>
          <a:xfrm>
            <a:off x="0" y="-1344306"/>
            <a:ext cx="9144000" cy="3843724"/>
            <a:chOff x="0" y="8787280"/>
            <a:chExt cx="46816963" cy="19680105"/>
          </a:xfrm>
        </p:grpSpPr>
        <p:sp>
          <p:nvSpPr>
            <p:cNvPr id="7" name="Freeform 9"/>
            <p:cNvSpPr>
              <a:spLocks/>
            </p:cNvSpPr>
            <p:nvPr/>
          </p:nvSpPr>
          <p:spPr bwMode="auto">
            <a:xfrm>
              <a:off x="0" y="8787280"/>
              <a:ext cx="46816963" cy="19680105"/>
            </a:xfrm>
            <a:custGeom>
              <a:avLst/>
              <a:gdLst>
                <a:gd name="T0" fmla="*/ 0 w 3200"/>
                <a:gd name="T1" fmla="*/ 866 h 1341"/>
                <a:gd name="T2" fmla="*/ 0 w 3200"/>
                <a:gd name="T3" fmla="*/ 901 h 1341"/>
                <a:gd name="T4" fmla="*/ 3200 w 3200"/>
                <a:gd name="T5" fmla="*/ 1043 h 1341"/>
                <a:gd name="T6" fmla="*/ 3200 w 3200"/>
                <a:gd name="T7" fmla="*/ 785 h 1341"/>
                <a:gd name="T8" fmla="*/ 0 w 3200"/>
                <a:gd name="T9" fmla="*/ 866 h 1341"/>
              </a:gdLst>
              <a:ahLst/>
              <a:cxnLst>
                <a:cxn ang="0">
                  <a:pos x="T0" y="T1"/>
                </a:cxn>
                <a:cxn ang="0">
                  <a:pos x="T2" y="T3"/>
                </a:cxn>
                <a:cxn ang="0">
                  <a:pos x="T4" y="T5"/>
                </a:cxn>
                <a:cxn ang="0">
                  <a:pos x="T6" y="T7"/>
                </a:cxn>
                <a:cxn ang="0">
                  <a:pos x="T8" y="T9"/>
                </a:cxn>
              </a:cxnLst>
              <a:rect l="0" t="0" r="r" b="b"/>
              <a:pathLst>
                <a:path w="3200" h="1341">
                  <a:moveTo>
                    <a:pt x="0" y="866"/>
                  </a:moveTo>
                  <a:cubicBezTo>
                    <a:pt x="0" y="901"/>
                    <a:pt x="0" y="901"/>
                    <a:pt x="0" y="901"/>
                  </a:cubicBezTo>
                  <a:cubicBezTo>
                    <a:pt x="1318" y="262"/>
                    <a:pt x="2332" y="1341"/>
                    <a:pt x="3200" y="1043"/>
                  </a:cubicBezTo>
                  <a:cubicBezTo>
                    <a:pt x="3200" y="785"/>
                    <a:pt x="3200" y="785"/>
                    <a:pt x="3200" y="785"/>
                  </a:cubicBezTo>
                  <a:cubicBezTo>
                    <a:pt x="2332" y="1084"/>
                    <a:pt x="1106" y="0"/>
                    <a:pt x="0" y="866"/>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sp>
          <p:nvSpPr>
            <p:cNvPr id="8" name="Freeform 13"/>
            <p:cNvSpPr>
              <a:spLocks/>
            </p:cNvSpPr>
            <p:nvPr/>
          </p:nvSpPr>
          <p:spPr bwMode="auto">
            <a:xfrm>
              <a:off x="18066281" y="15584557"/>
              <a:ext cx="28034062" cy="6921158"/>
            </a:xfrm>
            <a:custGeom>
              <a:avLst/>
              <a:gdLst>
                <a:gd name="T0" fmla="*/ 0 w 1250"/>
                <a:gd name="T1" fmla="*/ 24 h 305"/>
                <a:gd name="T2" fmla="*/ 1250 w 1250"/>
                <a:gd name="T3" fmla="*/ 186 h 305"/>
                <a:gd name="T4" fmla="*/ 0 w 1250"/>
                <a:gd name="T5" fmla="*/ 24 h 305"/>
              </a:gdLst>
              <a:ahLst/>
              <a:cxnLst>
                <a:cxn ang="0">
                  <a:pos x="T0" y="T1"/>
                </a:cxn>
                <a:cxn ang="0">
                  <a:pos x="T2" y="T3"/>
                </a:cxn>
                <a:cxn ang="0">
                  <a:pos x="T4" y="T5"/>
                </a:cxn>
              </a:cxnLst>
              <a:rect l="0" t="0" r="r" b="b"/>
              <a:pathLst>
                <a:path w="1250" h="305">
                  <a:moveTo>
                    <a:pt x="0" y="24"/>
                  </a:moveTo>
                  <a:cubicBezTo>
                    <a:pt x="389" y="21"/>
                    <a:pt x="900" y="305"/>
                    <a:pt x="1250" y="186"/>
                  </a:cubicBezTo>
                  <a:cubicBezTo>
                    <a:pt x="856" y="265"/>
                    <a:pt x="425" y="0"/>
                    <a:pt x="0" y="24"/>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grpSp>
      <p:sp>
        <p:nvSpPr>
          <p:cNvPr id="13" name="Text Placeholder 2"/>
          <p:cNvSpPr>
            <a:spLocks noGrp="1"/>
          </p:cNvSpPr>
          <p:nvPr>
            <p:ph type="body" sz="quarter" idx="11"/>
          </p:nvPr>
        </p:nvSpPr>
        <p:spPr>
          <a:xfrm>
            <a:off x="385507" y="190499"/>
            <a:ext cx="8333191" cy="361371"/>
          </a:xfrm>
        </p:spPr>
        <p:txBody>
          <a:bodyPr>
            <a:noAutofit/>
          </a:bodyPr>
          <a:lstStyle>
            <a:lvl1pPr marL="0" indent="0">
              <a:buFontTx/>
              <a:buNone/>
              <a:defRPr sz="2400" b="1" spc="100" baseline="0">
                <a:solidFill>
                  <a:schemeClr val="accent1"/>
                </a:solidFill>
                <a:latin typeface="+mj-lt"/>
              </a:defRPr>
            </a:lvl1pPr>
          </a:lstStyle>
          <a:p>
            <a:pPr lvl="0"/>
            <a:endParaRPr lang="en-US"/>
          </a:p>
        </p:txBody>
      </p:sp>
      <p:sp>
        <p:nvSpPr>
          <p:cNvPr id="14" name="Text Placeholder 2"/>
          <p:cNvSpPr>
            <a:spLocks noGrp="1"/>
          </p:cNvSpPr>
          <p:nvPr>
            <p:ph type="body" sz="quarter" idx="12" hasCustomPrompt="1"/>
          </p:nvPr>
        </p:nvSpPr>
        <p:spPr>
          <a:xfrm>
            <a:off x="1330536" y="599186"/>
            <a:ext cx="7388161" cy="283315"/>
          </a:xfrm>
        </p:spPr>
        <p:txBody>
          <a:bodyPr anchor="t">
            <a:noAutofit/>
          </a:bodyPr>
          <a:lstStyle>
            <a:lvl1pPr marL="0" marR="0" indent="0" algn="l" defTabSz="685800" rtl="0" eaLnBrk="1" fontAlgn="auto" latinLnBrk="0" hangingPunct="1">
              <a:lnSpc>
                <a:spcPct val="90000"/>
              </a:lnSpc>
              <a:spcBef>
                <a:spcPts val="750"/>
              </a:spcBef>
              <a:spcAft>
                <a:spcPts val="0"/>
              </a:spcAft>
              <a:buClrTx/>
              <a:buSzTx/>
              <a:buFontTx/>
              <a:buNone/>
              <a:tabLst/>
              <a:defRPr sz="1800" spc="100" baseline="0">
                <a:solidFill>
                  <a:schemeClr val="tx2"/>
                </a:solidFill>
                <a:latin typeface="+mn-lt"/>
              </a:defRPr>
            </a:lvl1pPr>
          </a:lstStyle>
          <a:p>
            <a:pPr lvl="0"/>
            <a:r>
              <a:rPr lang="en-US" noProof="0"/>
              <a:t>Put Your Great Subtitle Here</a:t>
            </a:r>
          </a:p>
        </p:txBody>
      </p:sp>
      <p:sp>
        <p:nvSpPr>
          <p:cNvPr id="15" name="Slide Number Placeholder 5"/>
          <p:cNvSpPr txBox="1">
            <a:spLocks/>
          </p:cNvSpPr>
          <p:nvPr userDrawn="1"/>
        </p:nvSpPr>
        <p:spPr>
          <a:xfrm>
            <a:off x="8508507" y="4847232"/>
            <a:ext cx="476468" cy="183662"/>
          </a:xfrm>
          <a:prstGeom prst="rect">
            <a:avLst/>
          </a:prstGeom>
        </p:spPr>
        <p:txBody>
          <a:bodyPr vert="horz" lIns="45720" tIns="22860" rIns="45720" bIns="2286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7A186AE-F4AD-4FA7-9F32-F8C5D3D896FE}" type="slidenum">
              <a:rPr lang="en-US" sz="1050" b="1" smtClean="0">
                <a:latin typeface="+mj-lt"/>
              </a:rPr>
              <a:pPr algn="r"/>
              <a:t>‹#›</a:t>
            </a:fld>
            <a:endParaRPr lang="en-US" sz="1050" b="1">
              <a:latin typeface="+mj-lt"/>
            </a:endParaRPr>
          </a:p>
        </p:txBody>
      </p:sp>
      <p:sp>
        <p:nvSpPr>
          <p:cNvPr id="18" name="Text Placeholder 2"/>
          <p:cNvSpPr>
            <a:spLocks noGrp="1"/>
          </p:cNvSpPr>
          <p:nvPr>
            <p:ph type="body" sz="quarter" idx="19" hasCustomPrompt="1"/>
          </p:nvPr>
        </p:nvSpPr>
        <p:spPr>
          <a:xfrm>
            <a:off x="4682612" y="1396207"/>
            <a:ext cx="3943227" cy="2926024"/>
          </a:xfrm>
        </p:spPr>
        <p:txBody>
          <a:bodyPr anchor="ctr">
            <a:normAutofit/>
          </a:bodyPr>
          <a:lstStyle>
            <a:lvl1pPr marL="0" indent="0" algn="l">
              <a:lnSpc>
                <a:spcPts val="3020"/>
              </a:lnSpc>
              <a:buNone/>
              <a:defRPr sz="2800" baseline="0">
                <a:solidFill>
                  <a:schemeClr val="tx1">
                    <a:lumMod val="65000"/>
                    <a:lumOff val="35000"/>
                  </a:schemeClr>
                </a:solidFill>
              </a:defRPr>
            </a:lvl1pPr>
          </a:lstStyle>
          <a:p>
            <a:pPr lvl="0"/>
            <a:r>
              <a:rPr lang="en-US" dirty="0"/>
              <a:t>Body copy goes here. </a:t>
            </a:r>
            <a:r>
              <a:rPr lang="en-US" dirty="0" err="1"/>
              <a:t>Grancius</a:t>
            </a:r>
            <a:r>
              <a:rPr lang="en-US" dirty="0"/>
              <a:t> empowers the modern digital government</a:t>
            </a:r>
          </a:p>
        </p:txBody>
      </p:sp>
      <p:sp>
        <p:nvSpPr>
          <p:cNvPr id="12" name="TextBox 11"/>
          <p:cNvSpPr txBox="1"/>
          <p:nvPr userDrawn="1"/>
        </p:nvSpPr>
        <p:spPr>
          <a:xfrm>
            <a:off x="408056" y="4845806"/>
            <a:ext cx="784189" cy="207749"/>
          </a:xfrm>
          <a:prstGeom prst="rect">
            <a:avLst/>
          </a:prstGeom>
          <a:noFill/>
        </p:spPr>
        <p:txBody>
          <a:bodyPr wrap="none" rtlCol="0">
            <a:spAutoFit/>
          </a:bodyPr>
          <a:lstStyle/>
          <a:p>
            <a:pPr algn="l"/>
            <a:r>
              <a:rPr lang="en-US" sz="75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granicus.com</a:t>
            </a:r>
            <a:endParaRPr lang="en-US" sz="75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7569" y="4824504"/>
            <a:ext cx="215762" cy="215762"/>
          </a:xfrm>
          <a:prstGeom prst="rect">
            <a:avLst/>
          </a:prstGeom>
        </p:spPr>
      </p:pic>
    </p:spTree>
    <p:extLst>
      <p:ext uri="{BB962C8B-B14F-4D97-AF65-F5344CB8AC3E}">
        <p14:creationId xmlns:p14="http://schemas.microsoft.com/office/powerpoint/2010/main" val="592955509"/>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asic (2) Dark">
    <p:spTree>
      <p:nvGrpSpPr>
        <p:cNvPr id="1" name=""/>
        <p:cNvGrpSpPr/>
        <p:nvPr/>
      </p:nvGrpSpPr>
      <p:grpSpPr>
        <a:xfrm>
          <a:off x="0" y="0"/>
          <a:ext cx="0" cy="0"/>
          <a:chOff x="0" y="0"/>
          <a:chExt cx="0" cy="0"/>
        </a:xfrm>
      </p:grpSpPr>
      <p:grpSp>
        <p:nvGrpSpPr>
          <p:cNvPr id="17" name="Group 16"/>
          <p:cNvGrpSpPr/>
          <p:nvPr userDrawn="1"/>
        </p:nvGrpSpPr>
        <p:grpSpPr>
          <a:xfrm>
            <a:off x="0" y="1716245"/>
            <a:ext cx="9144000" cy="3843724"/>
            <a:chOff x="0" y="8787280"/>
            <a:chExt cx="46816963" cy="19680105"/>
          </a:xfrm>
        </p:grpSpPr>
        <p:sp>
          <p:nvSpPr>
            <p:cNvPr id="18" name="Freeform 9"/>
            <p:cNvSpPr>
              <a:spLocks/>
            </p:cNvSpPr>
            <p:nvPr/>
          </p:nvSpPr>
          <p:spPr bwMode="auto">
            <a:xfrm>
              <a:off x="0" y="8787280"/>
              <a:ext cx="46816963" cy="19680105"/>
            </a:xfrm>
            <a:custGeom>
              <a:avLst/>
              <a:gdLst>
                <a:gd name="T0" fmla="*/ 0 w 3200"/>
                <a:gd name="T1" fmla="*/ 866 h 1341"/>
                <a:gd name="T2" fmla="*/ 0 w 3200"/>
                <a:gd name="T3" fmla="*/ 901 h 1341"/>
                <a:gd name="T4" fmla="*/ 3200 w 3200"/>
                <a:gd name="T5" fmla="*/ 1043 h 1341"/>
                <a:gd name="T6" fmla="*/ 3200 w 3200"/>
                <a:gd name="T7" fmla="*/ 785 h 1341"/>
                <a:gd name="T8" fmla="*/ 0 w 3200"/>
                <a:gd name="T9" fmla="*/ 866 h 1341"/>
              </a:gdLst>
              <a:ahLst/>
              <a:cxnLst>
                <a:cxn ang="0">
                  <a:pos x="T0" y="T1"/>
                </a:cxn>
                <a:cxn ang="0">
                  <a:pos x="T2" y="T3"/>
                </a:cxn>
                <a:cxn ang="0">
                  <a:pos x="T4" y="T5"/>
                </a:cxn>
                <a:cxn ang="0">
                  <a:pos x="T6" y="T7"/>
                </a:cxn>
                <a:cxn ang="0">
                  <a:pos x="T8" y="T9"/>
                </a:cxn>
              </a:cxnLst>
              <a:rect l="0" t="0" r="r" b="b"/>
              <a:pathLst>
                <a:path w="3200" h="1341">
                  <a:moveTo>
                    <a:pt x="0" y="866"/>
                  </a:moveTo>
                  <a:cubicBezTo>
                    <a:pt x="0" y="901"/>
                    <a:pt x="0" y="901"/>
                    <a:pt x="0" y="901"/>
                  </a:cubicBezTo>
                  <a:cubicBezTo>
                    <a:pt x="1318" y="262"/>
                    <a:pt x="2332" y="1341"/>
                    <a:pt x="3200" y="1043"/>
                  </a:cubicBezTo>
                  <a:cubicBezTo>
                    <a:pt x="3200" y="785"/>
                    <a:pt x="3200" y="785"/>
                    <a:pt x="3200" y="785"/>
                  </a:cubicBezTo>
                  <a:cubicBezTo>
                    <a:pt x="2332" y="1084"/>
                    <a:pt x="1106" y="0"/>
                    <a:pt x="0" y="866"/>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sp>
          <p:nvSpPr>
            <p:cNvPr id="19" name="Freeform 13"/>
            <p:cNvSpPr>
              <a:spLocks/>
            </p:cNvSpPr>
            <p:nvPr/>
          </p:nvSpPr>
          <p:spPr bwMode="auto">
            <a:xfrm>
              <a:off x="18066281" y="15584557"/>
              <a:ext cx="28034062" cy="6921158"/>
            </a:xfrm>
            <a:custGeom>
              <a:avLst/>
              <a:gdLst>
                <a:gd name="T0" fmla="*/ 0 w 1250"/>
                <a:gd name="T1" fmla="*/ 24 h 305"/>
                <a:gd name="T2" fmla="*/ 1250 w 1250"/>
                <a:gd name="T3" fmla="*/ 186 h 305"/>
                <a:gd name="T4" fmla="*/ 0 w 1250"/>
                <a:gd name="T5" fmla="*/ 24 h 305"/>
              </a:gdLst>
              <a:ahLst/>
              <a:cxnLst>
                <a:cxn ang="0">
                  <a:pos x="T0" y="T1"/>
                </a:cxn>
                <a:cxn ang="0">
                  <a:pos x="T2" y="T3"/>
                </a:cxn>
                <a:cxn ang="0">
                  <a:pos x="T4" y="T5"/>
                </a:cxn>
              </a:cxnLst>
              <a:rect l="0" t="0" r="r" b="b"/>
              <a:pathLst>
                <a:path w="1250" h="305">
                  <a:moveTo>
                    <a:pt x="0" y="24"/>
                  </a:moveTo>
                  <a:cubicBezTo>
                    <a:pt x="389" y="21"/>
                    <a:pt x="900" y="305"/>
                    <a:pt x="1250" y="186"/>
                  </a:cubicBezTo>
                  <a:cubicBezTo>
                    <a:pt x="856" y="265"/>
                    <a:pt x="425" y="0"/>
                    <a:pt x="0" y="24"/>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grpSp>
      <p:sp>
        <p:nvSpPr>
          <p:cNvPr id="16" name="Picture Placeholder 3"/>
          <p:cNvSpPr>
            <a:spLocks noGrp="1"/>
          </p:cNvSpPr>
          <p:nvPr>
            <p:ph type="pic" sz="quarter" idx="13" hasCustomPrompt="1"/>
          </p:nvPr>
        </p:nvSpPr>
        <p:spPr>
          <a:xfrm>
            <a:off x="4777690" y="3339686"/>
            <a:ext cx="1295314" cy="1225398"/>
          </a:xfrm>
          <a:prstGeom prst="roundRect">
            <a:avLst>
              <a:gd name="adj" fmla="val 2644"/>
            </a:avLst>
          </a:prstGeom>
          <a:noFill/>
          <a:ln>
            <a:noFill/>
          </a:ln>
        </p:spPr>
        <p:txBody>
          <a:bodyPr anchor="ctr">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800">
                <a:solidFill>
                  <a:schemeClr val="bg1">
                    <a:lumMod val="50000"/>
                  </a:schemeClr>
                </a:solidFill>
              </a:defRPr>
            </a:lvl1pPr>
          </a:lstStyle>
          <a:p>
            <a:r>
              <a:rPr lang="en-US" dirty="0"/>
              <a:t>Drag and drop image here</a:t>
            </a:r>
          </a:p>
        </p:txBody>
      </p:sp>
      <p:sp>
        <p:nvSpPr>
          <p:cNvPr id="14" name="Picture Placeholder 3"/>
          <p:cNvSpPr>
            <a:spLocks noGrp="1"/>
          </p:cNvSpPr>
          <p:nvPr>
            <p:ph type="pic" sz="quarter" idx="12" hasCustomPrompt="1"/>
          </p:nvPr>
        </p:nvSpPr>
        <p:spPr>
          <a:xfrm>
            <a:off x="4782144" y="1536464"/>
            <a:ext cx="1295314" cy="1225398"/>
          </a:xfrm>
          <a:prstGeom prst="roundRect">
            <a:avLst>
              <a:gd name="adj" fmla="val 3474"/>
            </a:avLst>
          </a:prstGeom>
          <a:noFill/>
          <a:ln>
            <a:noFill/>
          </a:ln>
        </p:spPr>
        <p:txBody>
          <a:bodyPr anchor="ctr">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800">
                <a:solidFill>
                  <a:schemeClr val="bg1">
                    <a:lumMod val="50000"/>
                  </a:schemeClr>
                </a:solidFill>
              </a:defRPr>
            </a:lvl1pPr>
          </a:lstStyle>
          <a:p>
            <a:r>
              <a:rPr lang="en-US" dirty="0"/>
              <a:t>Drag and drop image here</a:t>
            </a:r>
          </a:p>
        </p:txBody>
      </p:sp>
      <p:sp>
        <p:nvSpPr>
          <p:cNvPr id="10" name="Picture Placeholder 3"/>
          <p:cNvSpPr>
            <a:spLocks noGrp="1"/>
          </p:cNvSpPr>
          <p:nvPr>
            <p:ph type="pic" sz="quarter" idx="10" hasCustomPrompt="1"/>
          </p:nvPr>
        </p:nvSpPr>
        <p:spPr>
          <a:xfrm>
            <a:off x="536934" y="1536464"/>
            <a:ext cx="1295314" cy="1225398"/>
          </a:xfrm>
          <a:prstGeom prst="roundRect">
            <a:avLst>
              <a:gd name="adj" fmla="val 2644"/>
            </a:avLst>
          </a:prstGeom>
          <a:noFill/>
          <a:ln>
            <a:noFill/>
          </a:ln>
        </p:spPr>
        <p:txBody>
          <a:bodyPr anchor="ctr">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800">
                <a:solidFill>
                  <a:schemeClr val="bg1">
                    <a:lumMod val="50000"/>
                  </a:schemeClr>
                </a:solidFill>
              </a:defRPr>
            </a:lvl1pPr>
          </a:lstStyle>
          <a:p>
            <a:r>
              <a:rPr lang="en-US" dirty="0"/>
              <a:t>Drag and drop image here</a:t>
            </a:r>
          </a:p>
        </p:txBody>
      </p:sp>
      <p:sp>
        <p:nvSpPr>
          <p:cNvPr id="12" name="Picture Placeholder 3"/>
          <p:cNvSpPr>
            <a:spLocks noGrp="1"/>
          </p:cNvSpPr>
          <p:nvPr>
            <p:ph type="pic" sz="quarter" idx="11" hasCustomPrompt="1"/>
          </p:nvPr>
        </p:nvSpPr>
        <p:spPr>
          <a:xfrm>
            <a:off x="540623" y="3339686"/>
            <a:ext cx="1295314" cy="1225398"/>
          </a:xfrm>
          <a:prstGeom prst="roundRect">
            <a:avLst>
              <a:gd name="adj" fmla="val 2644"/>
            </a:avLst>
          </a:prstGeom>
          <a:noFill/>
          <a:ln>
            <a:noFill/>
          </a:ln>
        </p:spPr>
        <p:txBody>
          <a:bodyPr anchor="ctr">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800">
                <a:solidFill>
                  <a:schemeClr val="bg1">
                    <a:lumMod val="50000"/>
                  </a:schemeClr>
                </a:solidFill>
              </a:defRPr>
            </a:lvl1pPr>
          </a:lstStyle>
          <a:p>
            <a:r>
              <a:rPr lang="en-US" dirty="0"/>
              <a:t>Drag and drop image here</a:t>
            </a:r>
          </a:p>
        </p:txBody>
      </p:sp>
      <p:sp>
        <p:nvSpPr>
          <p:cNvPr id="20" name="Text Placeholder 2"/>
          <p:cNvSpPr>
            <a:spLocks noGrp="1"/>
          </p:cNvSpPr>
          <p:nvPr>
            <p:ph type="body" sz="quarter" idx="14"/>
          </p:nvPr>
        </p:nvSpPr>
        <p:spPr>
          <a:xfrm>
            <a:off x="385507" y="190499"/>
            <a:ext cx="8333191" cy="361371"/>
          </a:xfrm>
        </p:spPr>
        <p:txBody>
          <a:bodyPr>
            <a:noAutofit/>
          </a:bodyPr>
          <a:lstStyle>
            <a:lvl1pPr marL="0" indent="0">
              <a:buFontTx/>
              <a:buNone/>
              <a:defRPr sz="2400" b="1" spc="100" baseline="0">
                <a:solidFill>
                  <a:schemeClr val="accent1"/>
                </a:solidFill>
                <a:latin typeface="+mj-lt"/>
              </a:defRPr>
            </a:lvl1pPr>
          </a:lstStyle>
          <a:p>
            <a:pPr lvl="0"/>
            <a:endParaRPr lang="en-US"/>
          </a:p>
        </p:txBody>
      </p:sp>
      <p:sp>
        <p:nvSpPr>
          <p:cNvPr id="21" name="Text Placeholder 2"/>
          <p:cNvSpPr>
            <a:spLocks noGrp="1"/>
          </p:cNvSpPr>
          <p:nvPr>
            <p:ph type="body" sz="quarter" idx="15" hasCustomPrompt="1"/>
          </p:nvPr>
        </p:nvSpPr>
        <p:spPr>
          <a:xfrm>
            <a:off x="1330536" y="599186"/>
            <a:ext cx="7388161" cy="283315"/>
          </a:xfrm>
        </p:spPr>
        <p:txBody>
          <a:bodyPr anchor="t">
            <a:noAutofit/>
          </a:bodyPr>
          <a:lstStyle>
            <a:lvl1pPr marL="0" marR="0" indent="0" algn="l" defTabSz="685800" rtl="0" eaLnBrk="1" fontAlgn="auto" latinLnBrk="0" hangingPunct="1">
              <a:lnSpc>
                <a:spcPct val="90000"/>
              </a:lnSpc>
              <a:spcBef>
                <a:spcPts val="750"/>
              </a:spcBef>
              <a:spcAft>
                <a:spcPts val="0"/>
              </a:spcAft>
              <a:buClrTx/>
              <a:buSzTx/>
              <a:buFontTx/>
              <a:buNone/>
              <a:tabLst/>
              <a:defRPr sz="1800" spc="100" baseline="0">
                <a:solidFill>
                  <a:schemeClr val="tx2"/>
                </a:solidFill>
                <a:latin typeface="+mn-lt"/>
              </a:defRPr>
            </a:lvl1pPr>
          </a:lstStyle>
          <a:p>
            <a:pPr lvl="0"/>
            <a:r>
              <a:rPr lang="en-US" noProof="0"/>
              <a:t>Put Your Great Subtitle Here</a:t>
            </a:r>
          </a:p>
        </p:txBody>
      </p:sp>
      <p:sp>
        <p:nvSpPr>
          <p:cNvPr id="22" name="Slide Number Placeholder 5"/>
          <p:cNvSpPr txBox="1">
            <a:spLocks/>
          </p:cNvSpPr>
          <p:nvPr userDrawn="1"/>
        </p:nvSpPr>
        <p:spPr>
          <a:xfrm>
            <a:off x="8508507" y="4847232"/>
            <a:ext cx="476468" cy="183662"/>
          </a:xfrm>
          <a:prstGeom prst="rect">
            <a:avLst/>
          </a:prstGeom>
        </p:spPr>
        <p:txBody>
          <a:bodyPr vert="horz" lIns="45720" tIns="22860" rIns="45720" bIns="2286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7A186AE-F4AD-4FA7-9F32-F8C5D3D896FE}" type="slidenum">
              <a:rPr lang="en-US" sz="1050" b="1" smtClean="0">
                <a:latin typeface="+mj-lt"/>
              </a:rPr>
              <a:pPr algn="r"/>
              <a:t>‹#›</a:t>
            </a:fld>
            <a:endParaRPr lang="en-US" sz="1050" b="1">
              <a:latin typeface="+mj-lt"/>
            </a:endParaRPr>
          </a:p>
        </p:txBody>
      </p:sp>
      <p:sp>
        <p:nvSpPr>
          <p:cNvPr id="25" name="Text Placeholder 2"/>
          <p:cNvSpPr>
            <a:spLocks noGrp="1"/>
          </p:cNvSpPr>
          <p:nvPr>
            <p:ph type="body" sz="quarter" idx="19" hasCustomPrompt="1"/>
          </p:nvPr>
        </p:nvSpPr>
        <p:spPr>
          <a:xfrm>
            <a:off x="2034735" y="1444184"/>
            <a:ext cx="2228088" cy="1409958"/>
          </a:xfrm>
        </p:spPr>
        <p:txBody>
          <a:bodyPr anchor="ctr">
            <a:normAutofit/>
          </a:bodyPr>
          <a:lstStyle>
            <a:lvl1pPr marL="0" indent="0" algn="l">
              <a:buNone/>
              <a:defRPr sz="1600" baseline="0">
                <a:solidFill>
                  <a:schemeClr val="tx1">
                    <a:lumMod val="65000"/>
                    <a:lumOff val="35000"/>
                  </a:schemeClr>
                </a:solidFill>
              </a:defRPr>
            </a:lvl1pPr>
          </a:lstStyle>
          <a:p>
            <a:pPr lvl="0"/>
            <a:r>
              <a:rPr lang="en-US" dirty="0"/>
              <a:t>Body copy goes here. </a:t>
            </a:r>
            <a:r>
              <a:rPr lang="en-US" dirty="0" err="1"/>
              <a:t>Grancius</a:t>
            </a:r>
            <a:r>
              <a:rPr lang="en-US" dirty="0"/>
              <a:t> empowers the modern digital government</a:t>
            </a:r>
          </a:p>
        </p:txBody>
      </p:sp>
      <p:sp>
        <p:nvSpPr>
          <p:cNvPr id="26" name="Text Placeholder 2"/>
          <p:cNvSpPr>
            <a:spLocks noGrp="1"/>
          </p:cNvSpPr>
          <p:nvPr>
            <p:ph type="body" sz="quarter" idx="20" hasCustomPrompt="1"/>
          </p:nvPr>
        </p:nvSpPr>
        <p:spPr>
          <a:xfrm>
            <a:off x="2034734" y="3247406"/>
            <a:ext cx="2228088" cy="1409958"/>
          </a:xfrm>
        </p:spPr>
        <p:txBody>
          <a:bodyPr anchor="ctr">
            <a:normAutofit/>
          </a:bodyPr>
          <a:lstStyle>
            <a:lvl1pPr marL="0" indent="0" algn="l">
              <a:buNone/>
              <a:defRPr sz="1600" baseline="0">
                <a:solidFill>
                  <a:schemeClr val="tx1">
                    <a:lumMod val="65000"/>
                    <a:lumOff val="35000"/>
                  </a:schemeClr>
                </a:solidFill>
              </a:defRPr>
            </a:lvl1pPr>
          </a:lstStyle>
          <a:p>
            <a:pPr lvl="0"/>
            <a:r>
              <a:rPr lang="en-US" dirty="0"/>
              <a:t>Body copy goes here. </a:t>
            </a:r>
            <a:r>
              <a:rPr lang="en-US" dirty="0" err="1"/>
              <a:t>Grancius</a:t>
            </a:r>
            <a:r>
              <a:rPr lang="en-US" dirty="0"/>
              <a:t> empowers the modern digital government</a:t>
            </a:r>
          </a:p>
        </p:txBody>
      </p:sp>
      <p:sp>
        <p:nvSpPr>
          <p:cNvPr id="27" name="Text Placeholder 2"/>
          <p:cNvSpPr>
            <a:spLocks noGrp="1"/>
          </p:cNvSpPr>
          <p:nvPr>
            <p:ph type="body" sz="quarter" idx="21" hasCustomPrompt="1"/>
          </p:nvPr>
        </p:nvSpPr>
        <p:spPr>
          <a:xfrm>
            <a:off x="6280419" y="1444184"/>
            <a:ext cx="2228088" cy="1409958"/>
          </a:xfrm>
        </p:spPr>
        <p:txBody>
          <a:bodyPr anchor="ctr">
            <a:normAutofit/>
          </a:bodyPr>
          <a:lstStyle>
            <a:lvl1pPr marL="0" indent="0" algn="l">
              <a:buNone/>
              <a:defRPr sz="1600" baseline="0">
                <a:solidFill>
                  <a:schemeClr val="tx1">
                    <a:lumMod val="65000"/>
                    <a:lumOff val="35000"/>
                  </a:schemeClr>
                </a:solidFill>
              </a:defRPr>
            </a:lvl1pPr>
          </a:lstStyle>
          <a:p>
            <a:pPr lvl="0"/>
            <a:r>
              <a:rPr lang="en-US" dirty="0"/>
              <a:t>Body copy goes here. </a:t>
            </a:r>
            <a:r>
              <a:rPr lang="en-US" dirty="0" err="1"/>
              <a:t>Grancius</a:t>
            </a:r>
            <a:r>
              <a:rPr lang="en-US" dirty="0"/>
              <a:t> empowers the modern digital government</a:t>
            </a:r>
          </a:p>
        </p:txBody>
      </p:sp>
      <p:sp>
        <p:nvSpPr>
          <p:cNvPr id="28" name="Text Placeholder 2"/>
          <p:cNvSpPr>
            <a:spLocks noGrp="1"/>
          </p:cNvSpPr>
          <p:nvPr>
            <p:ph type="body" sz="quarter" idx="22" hasCustomPrompt="1"/>
          </p:nvPr>
        </p:nvSpPr>
        <p:spPr>
          <a:xfrm>
            <a:off x="6280418" y="3247406"/>
            <a:ext cx="2228088" cy="1409958"/>
          </a:xfrm>
        </p:spPr>
        <p:txBody>
          <a:bodyPr anchor="ctr">
            <a:normAutofit/>
          </a:bodyPr>
          <a:lstStyle>
            <a:lvl1pPr marL="0" indent="0" algn="l">
              <a:buNone/>
              <a:defRPr sz="1600" baseline="0">
                <a:solidFill>
                  <a:schemeClr val="tx1">
                    <a:lumMod val="65000"/>
                    <a:lumOff val="35000"/>
                  </a:schemeClr>
                </a:solidFill>
              </a:defRPr>
            </a:lvl1pPr>
          </a:lstStyle>
          <a:p>
            <a:pPr lvl="0"/>
            <a:r>
              <a:rPr lang="en-US" dirty="0"/>
              <a:t>Body copy goes here. </a:t>
            </a:r>
            <a:r>
              <a:rPr lang="en-US" dirty="0" err="1"/>
              <a:t>Grancius</a:t>
            </a:r>
            <a:r>
              <a:rPr lang="en-US" dirty="0"/>
              <a:t> empowers the modern digital government</a:t>
            </a:r>
          </a:p>
        </p:txBody>
      </p:sp>
      <p:sp>
        <p:nvSpPr>
          <p:cNvPr id="29" name="TextBox 28"/>
          <p:cNvSpPr txBox="1"/>
          <p:nvPr userDrawn="1"/>
        </p:nvSpPr>
        <p:spPr>
          <a:xfrm>
            <a:off x="408056" y="4845806"/>
            <a:ext cx="784189" cy="207749"/>
          </a:xfrm>
          <a:prstGeom prst="rect">
            <a:avLst/>
          </a:prstGeom>
          <a:noFill/>
        </p:spPr>
        <p:txBody>
          <a:bodyPr wrap="none" rtlCol="0">
            <a:spAutoFit/>
          </a:bodyPr>
          <a:lstStyle/>
          <a:p>
            <a:pPr algn="l"/>
            <a:r>
              <a:rPr lang="en-US" sz="75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granicus.com</a:t>
            </a:r>
            <a:endParaRPr lang="en-US" sz="75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7569" y="4824504"/>
            <a:ext cx="215762" cy="215762"/>
          </a:xfrm>
          <a:prstGeom prst="rect">
            <a:avLst/>
          </a:prstGeom>
        </p:spPr>
      </p:pic>
    </p:spTree>
    <p:extLst>
      <p:ext uri="{BB962C8B-B14F-4D97-AF65-F5344CB8AC3E}">
        <p14:creationId xmlns:p14="http://schemas.microsoft.com/office/powerpoint/2010/main" val="164372451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01">
    <p:spTree>
      <p:nvGrpSpPr>
        <p:cNvPr id="1" name=""/>
        <p:cNvGrpSpPr/>
        <p:nvPr/>
      </p:nvGrpSpPr>
      <p:grpSpPr>
        <a:xfrm>
          <a:off x="0" y="0"/>
          <a:ext cx="0" cy="0"/>
          <a:chOff x="0" y="0"/>
          <a:chExt cx="0" cy="0"/>
        </a:xfrm>
      </p:grpSpPr>
      <p:grpSp>
        <p:nvGrpSpPr>
          <p:cNvPr id="6" name="Group 5"/>
          <p:cNvGrpSpPr/>
          <p:nvPr userDrawn="1"/>
        </p:nvGrpSpPr>
        <p:grpSpPr>
          <a:xfrm>
            <a:off x="0" y="1716245"/>
            <a:ext cx="9144000" cy="3843724"/>
            <a:chOff x="0" y="8787280"/>
            <a:chExt cx="46816963" cy="19680105"/>
          </a:xfrm>
        </p:grpSpPr>
        <p:sp>
          <p:nvSpPr>
            <p:cNvPr id="7" name="Freeform 9"/>
            <p:cNvSpPr>
              <a:spLocks/>
            </p:cNvSpPr>
            <p:nvPr/>
          </p:nvSpPr>
          <p:spPr bwMode="auto">
            <a:xfrm>
              <a:off x="0" y="8787280"/>
              <a:ext cx="46816963" cy="19680105"/>
            </a:xfrm>
            <a:custGeom>
              <a:avLst/>
              <a:gdLst>
                <a:gd name="T0" fmla="*/ 0 w 3200"/>
                <a:gd name="T1" fmla="*/ 866 h 1341"/>
                <a:gd name="T2" fmla="*/ 0 w 3200"/>
                <a:gd name="T3" fmla="*/ 901 h 1341"/>
                <a:gd name="T4" fmla="*/ 3200 w 3200"/>
                <a:gd name="T5" fmla="*/ 1043 h 1341"/>
                <a:gd name="T6" fmla="*/ 3200 w 3200"/>
                <a:gd name="T7" fmla="*/ 785 h 1341"/>
                <a:gd name="T8" fmla="*/ 0 w 3200"/>
                <a:gd name="T9" fmla="*/ 866 h 1341"/>
              </a:gdLst>
              <a:ahLst/>
              <a:cxnLst>
                <a:cxn ang="0">
                  <a:pos x="T0" y="T1"/>
                </a:cxn>
                <a:cxn ang="0">
                  <a:pos x="T2" y="T3"/>
                </a:cxn>
                <a:cxn ang="0">
                  <a:pos x="T4" y="T5"/>
                </a:cxn>
                <a:cxn ang="0">
                  <a:pos x="T6" y="T7"/>
                </a:cxn>
                <a:cxn ang="0">
                  <a:pos x="T8" y="T9"/>
                </a:cxn>
              </a:cxnLst>
              <a:rect l="0" t="0" r="r" b="b"/>
              <a:pathLst>
                <a:path w="3200" h="1341">
                  <a:moveTo>
                    <a:pt x="0" y="866"/>
                  </a:moveTo>
                  <a:cubicBezTo>
                    <a:pt x="0" y="901"/>
                    <a:pt x="0" y="901"/>
                    <a:pt x="0" y="901"/>
                  </a:cubicBezTo>
                  <a:cubicBezTo>
                    <a:pt x="1318" y="262"/>
                    <a:pt x="2332" y="1341"/>
                    <a:pt x="3200" y="1043"/>
                  </a:cubicBezTo>
                  <a:cubicBezTo>
                    <a:pt x="3200" y="785"/>
                    <a:pt x="3200" y="785"/>
                    <a:pt x="3200" y="785"/>
                  </a:cubicBezTo>
                  <a:cubicBezTo>
                    <a:pt x="2332" y="1084"/>
                    <a:pt x="1106" y="0"/>
                    <a:pt x="0" y="866"/>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sp>
          <p:nvSpPr>
            <p:cNvPr id="8" name="Freeform 13"/>
            <p:cNvSpPr>
              <a:spLocks/>
            </p:cNvSpPr>
            <p:nvPr/>
          </p:nvSpPr>
          <p:spPr bwMode="auto">
            <a:xfrm>
              <a:off x="18066281" y="15584557"/>
              <a:ext cx="28034062" cy="6921158"/>
            </a:xfrm>
            <a:custGeom>
              <a:avLst/>
              <a:gdLst>
                <a:gd name="T0" fmla="*/ 0 w 1250"/>
                <a:gd name="T1" fmla="*/ 24 h 305"/>
                <a:gd name="T2" fmla="*/ 1250 w 1250"/>
                <a:gd name="T3" fmla="*/ 186 h 305"/>
                <a:gd name="T4" fmla="*/ 0 w 1250"/>
                <a:gd name="T5" fmla="*/ 24 h 305"/>
              </a:gdLst>
              <a:ahLst/>
              <a:cxnLst>
                <a:cxn ang="0">
                  <a:pos x="T0" y="T1"/>
                </a:cxn>
                <a:cxn ang="0">
                  <a:pos x="T2" y="T3"/>
                </a:cxn>
                <a:cxn ang="0">
                  <a:pos x="T4" y="T5"/>
                </a:cxn>
              </a:cxnLst>
              <a:rect l="0" t="0" r="r" b="b"/>
              <a:pathLst>
                <a:path w="1250" h="305">
                  <a:moveTo>
                    <a:pt x="0" y="24"/>
                  </a:moveTo>
                  <a:cubicBezTo>
                    <a:pt x="389" y="21"/>
                    <a:pt x="900" y="305"/>
                    <a:pt x="1250" y="186"/>
                  </a:cubicBezTo>
                  <a:cubicBezTo>
                    <a:pt x="856" y="265"/>
                    <a:pt x="425" y="0"/>
                    <a:pt x="0" y="24"/>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grpSp>
      <p:sp>
        <p:nvSpPr>
          <p:cNvPr id="20" name="Text Placeholder 2"/>
          <p:cNvSpPr>
            <a:spLocks noGrp="1"/>
          </p:cNvSpPr>
          <p:nvPr>
            <p:ph type="body" sz="quarter" idx="11"/>
          </p:nvPr>
        </p:nvSpPr>
        <p:spPr>
          <a:xfrm>
            <a:off x="385507" y="190499"/>
            <a:ext cx="8333191" cy="361371"/>
          </a:xfrm>
          <a:prstGeom prst="rect">
            <a:avLst/>
          </a:prstGeom>
        </p:spPr>
        <p:txBody>
          <a:bodyPr>
            <a:noAutofit/>
          </a:bodyPr>
          <a:lstStyle>
            <a:lvl1pPr marL="0" indent="0">
              <a:buFontTx/>
              <a:buNone/>
              <a:defRPr sz="2400" b="1" spc="100" baseline="0">
                <a:solidFill>
                  <a:schemeClr val="accent1"/>
                </a:solidFill>
                <a:latin typeface="+mj-lt"/>
              </a:defRPr>
            </a:lvl1pPr>
          </a:lstStyle>
          <a:p>
            <a:pPr lvl="0"/>
            <a:endParaRPr lang="en-US"/>
          </a:p>
        </p:txBody>
      </p:sp>
      <p:sp>
        <p:nvSpPr>
          <p:cNvPr id="21" name="Text Placeholder 2"/>
          <p:cNvSpPr>
            <a:spLocks noGrp="1"/>
          </p:cNvSpPr>
          <p:nvPr>
            <p:ph type="body" sz="quarter" idx="12" hasCustomPrompt="1"/>
          </p:nvPr>
        </p:nvSpPr>
        <p:spPr>
          <a:xfrm>
            <a:off x="1330536" y="599186"/>
            <a:ext cx="7388161" cy="283315"/>
          </a:xfrm>
          <a:prstGeom prst="rect">
            <a:avLst/>
          </a:prstGeom>
        </p:spPr>
        <p:txBody>
          <a:bodyPr anchor="t">
            <a:noAutofit/>
          </a:bodyPr>
          <a:lstStyle>
            <a:lvl1pPr marL="0" marR="0" indent="0" algn="l" defTabSz="685800" rtl="0" eaLnBrk="1" fontAlgn="auto" latinLnBrk="0" hangingPunct="1">
              <a:lnSpc>
                <a:spcPct val="90000"/>
              </a:lnSpc>
              <a:spcBef>
                <a:spcPts val="750"/>
              </a:spcBef>
              <a:spcAft>
                <a:spcPts val="0"/>
              </a:spcAft>
              <a:buClrTx/>
              <a:buSzTx/>
              <a:buFontTx/>
              <a:buNone/>
              <a:tabLst/>
              <a:defRPr sz="1800" spc="100" baseline="0">
                <a:solidFill>
                  <a:schemeClr val="tx2"/>
                </a:solidFill>
                <a:latin typeface="+mn-lt"/>
              </a:defRPr>
            </a:lvl1pPr>
          </a:lstStyle>
          <a:p>
            <a:pPr lvl="0"/>
            <a:r>
              <a:rPr lang="en-US" noProof="0"/>
              <a:t>Put Your Great Subtitle Here</a:t>
            </a:r>
          </a:p>
        </p:txBody>
      </p:sp>
      <p:sp>
        <p:nvSpPr>
          <p:cNvPr id="9" name="Slide Number Placeholder 5"/>
          <p:cNvSpPr txBox="1">
            <a:spLocks/>
          </p:cNvSpPr>
          <p:nvPr userDrawn="1"/>
        </p:nvSpPr>
        <p:spPr>
          <a:xfrm>
            <a:off x="8508507" y="4847232"/>
            <a:ext cx="476468" cy="183662"/>
          </a:xfrm>
          <a:prstGeom prst="rect">
            <a:avLst/>
          </a:prstGeom>
        </p:spPr>
        <p:txBody>
          <a:bodyPr vert="horz" lIns="45720" tIns="22860" rIns="45720" bIns="2286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7A186AE-F4AD-4FA7-9F32-F8C5D3D896FE}" type="slidenum">
              <a:rPr lang="en-US" sz="1050" b="1" smtClean="0">
                <a:latin typeface="+mj-lt"/>
              </a:rPr>
              <a:pPr algn="r"/>
              <a:t>‹#›</a:t>
            </a:fld>
            <a:endParaRPr lang="en-US" sz="1050" b="1">
              <a:latin typeface="+mj-lt"/>
            </a:endParaRPr>
          </a:p>
        </p:txBody>
      </p:sp>
      <p:pic>
        <p:nvPicPr>
          <p:cNvPr id="14" name="Picture 13" descr="segmen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4782" y="740843"/>
            <a:ext cx="6028975" cy="4524493"/>
          </a:xfrm>
          <a:prstGeom prst="rect">
            <a:avLst/>
          </a:prstGeom>
        </p:spPr>
      </p:pic>
      <p:sp>
        <p:nvSpPr>
          <p:cNvPr id="15" name="Rectangle 14"/>
          <p:cNvSpPr/>
          <p:nvPr userDrawn="1"/>
        </p:nvSpPr>
        <p:spPr>
          <a:xfrm>
            <a:off x="504294" y="1385615"/>
            <a:ext cx="4534334" cy="254843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86"/>
          </a:p>
        </p:txBody>
      </p:sp>
      <p:sp>
        <p:nvSpPr>
          <p:cNvPr id="16" name="Picture Placeholder 22"/>
          <p:cNvSpPr>
            <a:spLocks noGrp="1"/>
          </p:cNvSpPr>
          <p:nvPr>
            <p:ph type="pic" sz="quarter" idx="13" hasCustomPrompt="1"/>
          </p:nvPr>
        </p:nvSpPr>
        <p:spPr>
          <a:xfrm>
            <a:off x="469016" y="1375012"/>
            <a:ext cx="4534334" cy="2570150"/>
          </a:xfrm>
          <a:prstGeom prst="rect">
            <a:avLst/>
          </a:prstGeom>
        </p:spPr>
        <p:txBody>
          <a:bodyPr/>
          <a:lstStyle>
            <a:lvl1pPr algn="ctr">
              <a:buNone/>
              <a:defRPr sz="1686" baseline="0">
                <a:solidFill>
                  <a:schemeClr val="bg1"/>
                </a:solidFill>
              </a:defRPr>
            </a:lvl1pPr>
          </a:lstStyle>
          <a:p>
            <a:r>
              <a:rPr lang="en-US" dirty="0">
                <a:solidFill>
                  <a:schemeClr val="bg1"/>
                </a:solidFill>
              </a:rPr>
              <a:t>Click icon to insert screenshot picture</a:t>
            </a:r>
            <a:endParaRPr lang="en-IN" dirty="0"/>
          </a:p>
        </p:txBody>
      </p:sp>
      <p:sp>
        <p:nvSpPr>
          <p:cNvPr id="19" name="Text Placeholder 2"/>
          <p:cNvSpPr>
            <a:spLocks noGrp="1"/>
          </p:cNvSpPr>
          <p:nvPr>
            <p:ph type="body" sz="quarter" idx="19" hasCustomPrompt="1"/>
          </p:nvPr>
        </p:nvSpPr>
        <p:spPr>
          <a:xfrm>
            <a:off x="5408567" y="1275544"/>
            <a:ext cx="3310130" cy="2775460"/>
          </a:xfrm>
        </p:spPr>
        <p:txBody>
          <a:bodyPr anchor="ctr">
            <a:normAutofit/>
          </a:bodyPr>
          <a:lstStyle>
            <a:lvl1pPr marL="0" indent="0" algn="l">
              <a:lnSpc>
                <a:spcPts val="3020"/>
              </a:lnSpc>
              <a:buNone/>
              <a:defRPr sz="2200" baseline="0">
                <a:solidFill>
                  <a:schemeClr val="tx1">
                    <a:lumMod val="65000"/>
                    <a:lumOff val="35000"/>
                  </a:schemeClr>
                </a:solidFill>
              </a:defRPr>
            </a:lvl1pPr>
          </a:lstStyle>
          <a:p>
            <a:pPr lvl="0"/>
            <a:r>
              <a:rPr lang="en-US" dirty="0"/>
              <a:t>Body copy goes here. </a:t>
            </a:r>
            <a:r>
              <a:rPr lang="en-US" dirty="0" err="1"/>
              <a:t>Grancius</a:t>
            </a:r>
            <a:r>
              <a:rPr lang="en-US" dirty="0"/>
              <a:t> empowers the modern digital government.</a:t>
            </a:r>
          </a:p>
        </p:txBody>
      </p:sp>
      <p:sp>
        <p:nvSpPr>
          <p:cNvPr id="17" name="TextBox 16"/>
          <p:cNvSpPr txBox="1"/>
          <p:nvPr userDrawn="1"/>
        </p:nvSpPr>
        <p:spPr>
          <a:xfrm>
            <a:off x="408056" y="4845806"/>
            <a:ext cx="784189" cy="207749"/>
          </a:xfrm>
          <a:prstGeom prst="rect">
            <a:avLst/>
          </a:prstGeom>
          <a:noFill/>
        </p:spPr>
        <p:txBody>
          <a:bodyPr wrap="none" rtlCol="0">
            <a:spAutoFit/>
          </a:bodyPr>
          <a:lstStyle/>
          <a:p>
            <a:pPr algn="l"/>
            <a:r>
              <a:rPr lang="en-US" sz="75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granicus.com</a:t>
            </a:r>
            <a:endParaRPr lang="en-US" sz="75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7569" y="4824504"/>
            <a:ext cx="215762" cy="215762"/>
          </a:xfrm>
          <a:prstGeom prst="rect">
            <a:avLst/>
          </a:prstGeom>
        </p:spPr>
      </p:pic>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01">
    <p:spTree>
      <p:nvGrpSpPr>
        <p:cNvPr id="1" name=""/>
        <p:cNvGrpSpPr/>
        <p:nvPr/>
      </p:nvGrpSpPr>
      <p:grpSpPr>
        <a:xfrm>
          <a:off x="0" y="0"/>
          <a:ext cx="0" cy="0"/>
          <a:chOff x="0" y="0"/>
          <a:chExt cx="0" cy="0"/>
        </a:xfrm>
      </p:grpSpPr>
      <p:grpSp>
        <p:nvGrpSpPr>
          <p:cNvPr id="6" name="Group 5"/>
          <p:cNvGrpSpPr/>
          <p:nvPr userDrawn="1"/>
        </p:nvGrpSpPr>
        <p:grpSpPr>
          <a:xfrm>
            <a:off x="0" y="1716245"/>
            <a:ext cx="9144000" cy="3843724"/>
            <a:chOff x="0" y="8787280"/>
            <a:chExt cx="46816963" cy="19680105"/>
          </a:xfrm>
        </p:grpSpPr>
        <p:sp>
          <p:nvSpPr>
            <p:cNvPr id="7" name="Freeform 9"/>
            <p:cNvSpPr>
              <a:spLocks/>
            </p:cNvSpPr>
            <p:nvPr/>
          </p:nvSpPr>
          <p:spPr bwMode="auto">
            <a:xfrm>
              <a:off x="0" y="8787280"/>
              <a:ext cx="46816963" cy="19680105"/>
            </a:xfrm>
            <a:custGeom>
              <a:avLst/>
              <a:gdLst>
                <a:gd name="T0" fmla="*/ 0 w 3200"/>
                <a:gd name="T1" fmla="*/ 866 h 1341"/>
                <a:gd name="T2" fmla="*/ 0 w 3200"/>
                <a:gd name="T3" fmla="*/ 901 h 1341"/>
                <a:gd name="T4" fmla="*/ 3200 w 3200"/>
                <a:gd name="T5" fmla="*/ 1043 h 1341"/>
                <a:gd name="T6" fmla="*/ 3200 w 3200"/>
                <a:gd name="T7" fmla="*/ 785 h 1341"/>
                <a:gd name="T8" fmla="*/ 0 w 3200"/>
                <a:gd name="T9" fmla="*/ 866 h 1341"/>
              </a:gdLst>
              <a:ahLst/>
              <a:cxnLst>
                <a:cxn ang="0">
                  <a:pos x="T0" y="T1"/>
                </a:cxn>
                <a:cxn ang="0">
                  <a:pos x="T2" y="T3"/>
                </a:cxn>
                <a:cxn ang="0">
                  <a:pos x="T4" y="T5"/>
                </a:cxn>
                <a:cxn ang="0">
                  <a:pos x="T6" y="T7"/>
                </a:cxn>
                <a:cxn ang="0">
                  <a:pos x="T8" y="T9"/>
                </a:cxn>
              </a:cxnLst>
              <a:rect l="0" t="0" r="r" b="b"/>
              <a:pathLst>
                <a:path w="3200" h="1341">
                  <a:moveTo>
                    <a:pt x="0" y="866"/>
                  </a:moveTo>
                  <a:cubicBezTo>
                    <a:pt x="0" y="901"/>
                    <a:pt x="0" y="901"/>
                    <a:pt x="0" y="901"/>
                  </a:cubicBezTo>
                  <a:cubicBezTo>
                    <a:pt x="1318" y="262"/>
                    <a:pt x="2332" y="1341"/>
                    <a:pt x="3200" y="1043"/>
                  </a:cubicBezTo>
                  <a:cubicBezTo>
                    <a:pt x="3200" y="785"/>
                    <a:pt x="3200" y="785"/>
                    <a:pt x="3200" y="785"/>
                  </a:cubicBezTo>
                  <a:cubicBezTo>
                    <a:pt x="2332" y="1084"/>
                    <a:pt x="1106" y="0"/>
                    <a:pt x="0" y="866"/>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sp>
          <p:nvSpPr>
            <p:cNvPr id="8" name="Freeform 13"/>
            <p:cNvSpPr>
              <a:spLocks/>
            </p:cNvSpPr>
            <p:nvPr/>
          </p:nvSpPr>
          <p:spPr bwMode="auto">
            <a:xfrm>
              <a:off x="18066281" y="15584557"/>
              <a:ext cx="28034062" cy="6921158"/>
            </a:xfrm>
            <a:custGeom>
              <a:avLst/>
              <a:gdLst>
                <a:gd name="T0" fmla="*/ 0 w 1250"/>
                <a:gd name="T1" fmla="*/ 24 h 305"/>
                <a:gd name="T2" fmla="*/ 1250 w 1250"/>
                <a:gd name="T3" fmla="*/ 186 h 305"/>
                <a:gd name="T4" fmla="*/ 0 w 1250"/>
                <a:gd name="T5" fmla="*/ 24 h 305"/>
              </a:gdLst>
              <a:ahLst/>
              <a:cxnLst>
                <a:cxn ang="0">
                  <a:pos x="T0" y="T1"/>
                </a:cxn>
                <a:cxn ang="0">
                  <a:pos x="T2" y="T3"/>
                </a:cxn>
                <a:cxn ang="0">
                  <a:pos x="T4" y="T5"/>
                </a:cxn>
              </a:cxnLst>
              <a:rect l="0" t="0" r="r" b="b"/>
              <a:pathLst>
                <a:path w="1250" h="305">
                  <a:moveTo>
                    <a:pt x="0" y="24"/>
                  </a:moveTo>
                  <a:cubicBezTo>
                    <a:pt x="389" y="21"/>
                    <a:pt x="900" y="305"/>
                    <a:pt x="1250" y="186"/>
                  </a:cubicBezTo>
                  <a:cubicBezTo>
                    <a:pt x="856" y="265"/>
                    <a:pt x="425" y="0"/>
                    <a:pt x="0" y="24"/>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grpSp>
      <p:sp>
        <p:nvSpPr>
          <p:cNvPr id="20" name="Text Placeholder 2"/>
          <p:cNvSpPr>
            <a:spLocks noGrp="1"/>
          </p:cNvSpPr>
          <p:nvPr>
            <p:ph type="body" sz="quarter" idx="11"/>
          </p:nvPr>
        </p:nvSpPr>
        <p:spPr>
          <a:xfrm>
            <a:off x="385507" y="190499"/>
            <a:ext cx="8333191" cy="361371"/>
          </a:xfrm>
          <a:prstGeom prst="rect">
            <a:avLst/>
          </a:prstGeom>
        </p:spPr>
        <p:txBody>
          <a:bodyPr>
            <a:noAutofit/>
          </a:bodyPr>
          <a:lstStyle>
            <a:lvl1pPr marL="0" indent="0">
              <a:buFontTx/>
              <a:buNone/>
              <a:defRPr sz="2400" b="1" spc="100" baseline="0">
                <a:solidFill>
                  <a:schemeClr val="accent1"/>
                </a:solidFill>
                <a:latin typeface="+mj-lt"/>
              </a:defRPr>
            </a:lvl1pPr>
          </a:lstStyle>
          <a:p>
            <a:pPr lvl="0"/>
            <a:endParaRPr lang="en-US"/>
          </a:p>
        </p:txBody>
      </p:sp>
      <p:sp>
        <p:nvSpPr>
          <p:cNvPr id="21" name="Text Placeholder 2"/>
          <p:cNvSpPr>
            <a:spLocks noGrp="1"/>
          </p:cNvSpPr>
          <p:nvPr>
            <p:ph type="body" sz="quarter" idx="12" hasCustomPrompt="1"/>
          </p:nvPr>
        </p:nvSpPr>
        <p:spPr>
          <a:xfrm>
            <a:off x="1330536" y="599186"/>
            <a:ext cx="7388161" cy="283315"/>
          </a:xfrm>
          <a:prstGeom prst="rect">
            <a:avLst/>
          </a:prstGeom>
        </p:spPr>
        <p:txBody>
          <a:bodyPr anchor="t">
            <a:noAutofit/>
          </a:bodyPr>
          <a:lstStyle>
            <a:lvl1pPr marL="0" marR="0" indent="0" algn="l" defTabSz="685800" rtl="0" eaLnBrk="1" fontAlgn="auto" latinLnBrk="0" hangingPunct="1">
              <a:lnSpc>
                <a:spcPct val="90000"/>
              </a:lnSpc>
              <a:spcBef>
                <a:spcPts val="750"/>
              </a:spcBef>
              <a:spcAft>
                <a:spcPts val="0"/>
              </a:spcAft>
              <a:buClrTx/>
              <a:buSzTx/>
              <a:buFontTx/>
              <a:buNone/>
              <a:tabLst/>
              <a:defRPr sz="1800" spc="100" baseline="0">
                <a:solidFill>
                  <a:schemeClr val="tx2"/>
                </a:solidFill>
                <a:latin typeface="+mn-lt"/>
              </a:defRPr>
            </a:lvl1pPr>
          </a:lstStyle>
          <a:p>
            <a:pPr lvl="0"/>
            <a:r>
              <a:rPr lang="en-US" noProof="0"/>
              <a:t>Put Your Great Subtitle Here</a:t>
            </a:r>
          </a:p>
        </p:txBody>
      </p:sp>
      <p:sp>
        <p:nvSpPr>
          <p:cNvPr id="9" name="Slide Number Placeholder 5"/>
          <p:cNvSpPr txBox="1">
            <a:spLocks/>
          </p:cNvSpPr>
          <p:nvPr userDrawn="1"/>
        </p:nvSpPr>
        <p:spPr>
          <a:xfrm>
            <a:off x="8508507" y="4847232"/>
            <a:ext cx="476468" cy="183662"/>
          </a:xfrm>
          <a:prstGeom prst="rect">
            <a:avLst/>
          </a:prstGeom>
        </p:spPr>
        <p:txBody>
          <a:bodyPr vert="horz" lIns="45720" tIns="22860" rIns="45720" bIns="2286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7A186AE-F4AD-4FA7-9F32-F8C5D3D896FE}" type="slidenum">
              <a:rPr lang="en-US" sz="1050" b="1" smtClean="0">
                <a:latin typeface="+mj-lt"/>
              </a:rPr>
              <a:pPr algn="r"/>
              <a:t>‹#›</a:t>
            </a:fld>
            <a:endParaRPr lang="en-US" sz="1050" b="1">
              <a:latin typeface="+mj-lt"/>
            </a:endParaRPr>
          </a:p>
        </p:txBody>
      </p:sp>
      <p:sp>
        <p:nvSpPr>
          <p:cNvPr id="19" name="Text Placeholder 2"/>
          <p:cNvSpPr>
            <a:spLocks noGrp="1"/>
          </p:cNvSpPr>
          <p:nvPr>
            <p:ph type="body" sz="quarter" idx="19" hasCustomPrompt="1"/>
          </p:nvPr>
        </p:nvSpPr>
        <p:spPr>
          <a:xfrm>
            <a:off x="5408567" y="1275544"/>
            <a:ext cx="3310130" cy="2775460"/>
          </a:xfrm>
        </p:spPr>
        <p:txBody>
          <a:bodyPr anchor="ctr">
            <a:normAutofit/>
          </a:bodyPr>
          <a:lstStyle>
            <a:lvl1pPr marL="0" indent="0" algn="l">
              <a:lnSpc>
                <a:spcPts val="3020"/>
              </a:lnSpc>
              <a:buNone/>
              <a:defRPr sz="2200" baseline="0">
                <a:solidFill>
                  <a:schemeClr val="tx1">
                    <a:lumMod val="65000"/>
                    <a:lumOff val="35000"/>
                  </a:schemeClr>
                </a:solidFill>
              </a:defRPr>
            </a:lvl1pPr>
          </a:lstStyle>
          <a:p>
            <a:pPr lvl="0"/>
            <a:r>
              <a:rPr lang="en-US" dirty="0"/>
              <a:t>Body copy goes here. </a:t>
            </a:r>
            <a:r>
              <a:rPr lang="en-US" dirty="0" err="1"/>
              <a:t>Grancius</a:t>
            </a:r>
            <a:r>
              <a:rPr lang="en-US" dirty="0"/>
              <a:t> empowers the modern digital government.</a:t>
            </a:r>
          </a:p>
        </p:txBody>
      </p:sp>
      <p:sp>
        <p:nvSpPr>
          <p:cNvPr id="17" name="TextBox 16"/>
          <p:cNvSpPr txBox="1"/>
          <p:nvPr userDrawn="1"/>
        </p:nvSpPr>
        <p:spPr>
          <a:xfrm>
            <a:off x="408056" y="4845806"/>
            <a:ext cx="784189" cy="207749"/>
          </a:xfrm>
          <a:prstGeom prst="rect">
            <a:avLst/>
          </a:prstGeom>
          <a:noFill/>
        </p:spPr>
        <p:txBody>
          <a:bodyPr wrap="none" rtlCol="0">
            <a:spAutoFit/>
          </a:bodyPr>
          <a:lstStyle/>
          <a:p>
            <a:pPr algn="l"/>
            <a:r>
              <a:rPr lang="en-US" sz="75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granicus.com</a:t>
            </a:r>
            <a:endParaRPr lang="en-US" sz="75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7569" y="4824504"/>
            <a:ext cx="215762" cy="215762"/>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26337" y="1213131"/>
            <a:ext cx="5106154" cy="3739116"/>
          </a:xfrm>
          <a:prstGeom prst="rect">
            <a:avLst/>
          </a:prstGeom>
        </p:spPr>
      </p:pic>
      <p:sp>
        <p:nvSpPr>
          <p:cNvPr id="16" name="Picture Placeholder 22"/>
          <p:cNvSpPr>
            <a:spLocks noGrp="1"/>
          </p:cNvSpPr>
          <p:nvPr>
            <p:ph type="pic" sz="quarter" idx="13" hasCustomPrompt="1"/>
          </p:nvPr>
        </p:nvSpPr>
        <p:spPr>
          <a:xfrm>
            <a:off x="418639" y="1394666"/>
            <a:ext cx="4695538" cy="2570751"/>
          </a:xfrm>
          <a:prstGeom prst="rect">
            <a:avLst/>
          </a:prstGeom>
        </p:spPr>
        <p:txBody>
          <a:bodyPr/>
          <a:lstStyle>
            <a:lvl1pPr algn="ctr">
              <a:buNone/>
              <a:defRPr sz="1686" baseline="0">
                <a:solidFill>
                  <a:schemeClr val="bg1"/>
                </a:solidFill>
              </a:defRPr>
            </a:lvl1pPr>
          </a:lstStyle>
          <a:p>
            <a:r>
              <a:rPr lang="en-US" dirty="0">
                <a:solidFill>
                  <a:schemeClr val="bg1"/>
                </a:solidFill>
              </a:rPr>
              <a:t>Click icon to insert screenshot picture</a:t>
            </a:r>
            <a:endParaRPr lang="en-IN" dirty="0"/>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01">
    <p:spTree>
      <p:nvGrpSpPr>
        <p:cNvPr id="1" name=""/>
        <p:cNvGrpSpPr/>
        <p:nvPr/>
      </p:nvGrpSpPr>
      <p:grpSpPr>
        <a:xfrm>
          <a:off x="0" y="0"/>
          <a:ext cx="0" cy="0"/>
          <a:chOff x="0" y="0"/>
          <a:chExt cx="0" cy="0"/>
        </a:xfrm>
      </p:grpSpPr>
      <p:grpSp>
        <p:nvGrpSpPr>
          <p:cNvPr id="6" name="Group 5"/>
          <p:cNvGrpSpPr/>
          <p:nvPr userDrawn="1"/>
        </p:nvGrpSpPr>
        <p:grpSpPr>
          <a:xfrm>
            <a:off x="0" y="1716245"/>
            <a:ext cx="9144000" cy="3843724"/>
            <a:chOff x="0" y="8787280"/>
            <a:chExt cx="46816963" cy="19680105"/>
          </a:xfrm>
        </p:grpSpPr>
        <p:sp>
          <p:nvSpPr>
            <p:cNvPr id="7" name="Freeform 9"/>
            <p:cNvSpPr>
              <a:spLocks/>
            </p:cNvSpPr>
            <p:nvPr/>
          </p:nvSpPr>
          <p:spPr bwMode="auto">
            <a:xfrm>
              <a:off x="0" y="8787280"/>
              <a:ext cx="46816963" cy="19680105"/>
            </a:xfrm>
            <a:custGeom>
              <a:avLst/>
              <a:gdLst>
                <a:gd name="T0" fmla="*/ 0 w 3200"/>
                <a:gd name="T1" fmla="*/ 866 h 1341"/>
                <a:gd name="T2" fmla="*/ 0 w 3200"/>
                <a:gd name="T3" fmla="*/ 901 h 1341"/>
                <a:gd name="T4" fmla="*/ 3200 w 3200"/>
                <a:gd name="T5" fmla="*/ 1043 h 1341"/>
                <a:gd name="T6" fmla="*/ 3200 w 3200"/>
                <a:gd name="T7" fmla="*/ 785 h 1341"/>
                <a:gd name="T8" fmla="*/ 0 w 3200"/>
                <a:gd name="T9" fmla="*/ 866 h 1341"/>
              </a:gdLst>
              <a:ahLst/>
              <a:cxnLst>
                <a:cxn ang="0">
                  <a:pos x="T0" y="T1"/>
                </a:cxn>
                <a:cxn ang="0">
                  <a:pos x="T2" y="T3"/>
                </a:cxn>
                <a:cxn ang="0">
                  <a:pos x="T4" y="T5"/>
                </a:cxn>
                <a:cxn ang="0">
                  <a:pos x="T6" y="T7"/>
                </a:cxn>
                <a:cxn ang="0">
                  <a:pos x="T8" y="T9"/>
                </a:cxn>
              </a:cxnLst>
              <a:rect l="0" t="0" r="r" b="b"/>
              <a:pathLst>
                <a:path w="3200" h="1341">
                  <a:moveTo>
                    <a:pt x="0" y="866"/>
                  </a:moveTo>
                  <a:cubicBezTo>
                    <a:pt x="0" y="901"/>
                    <a:pt x="0" y="901"/>
                    <a:pt x="0" y="901"/>
                  </a:cubicBezTo>
                  <a:cubicBezTo>
                    <a:pt x="1318" y="262"/>
                    <a:pt x="2332" y="1341"/>
                    <a:pt x="3200" y="1043"/>
                  </a:cubicBezTo>
                  <a:cubicBezTo>
                    <a:pt x="3200" y="785"/>
                    <a:pt x="3200" y="785"/>
                    <a:pt x="3200" y="785"/>
                  </a:cubicBezTo>
                  <a:cubicBezTo>
                    <a:pt x="2332" y="1084"/>
                    <a:pt x="1106" y="0"/>
                    <a:pt x="0" y="866"/>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sp>
          <p:nvSpPr>
            <p:cNvPr id="8" name="Freeform 13"/>
            <p:cNvSpPr>
              <a:spLocks/>
            </p:cNvSpPr>
            <p:nvPr/>
          </p:nvSpPr>
          <p:spPr bwMode="auto">
            <a:xfrm>
              <a:off x="18066281" y="15584557"/>
              <a:ext cx="28034062" cy="6921158"/>
            </a:xfrm>
            <a:custGeom>
              <a:avLst/>
              <a:gdLst>
                <a:gd name="T0" fmla="*/ 0 w 1250"/>
                <a:gd name="T1" fmla="*/ 24 h 305"/>
                <a:gd name="T2" fmla="*/ 1250 w 1250"/>
                <a:gd name="T3" fmla="*/ 186 h 305"/>
                <a:gd name="T4" fmla="*/ 0 w 1250"/>
                <a:gd name="T5" fmla="*/ 24 h 305"/>
              </a:gdLst>
              <a:ahLst/>
              <a:cxnLst>
                <a:cxn ang="0">
                  <a:pos x="T0" y="T1"/>
                </a:cxn>
                <a:cxn ang="0">
                  <a:pos x="T2" y="T3"/>
                </a:cxn>
                <a:cxn ang="0">
                  <a:pos x="T4" y="T5"/>
                </a:cxn>
              </a:cxnLst>
              <a:rect l="0" t="0" r="r" b="b"/>
              <a:pathLst>
                <a:path w="1250" h="305">
                  <a:moveTo>
                    <a:pt x="0" y="24"/>
                  </a:moveTo>
                  <a:cubicBezTo>
                    <a:pt x="389" y="21"/>
                    <a:pt x="900" y="305"/>
                    <a:pt x="1250" y="186"/>
                  </a:cubicBezTo>
                  <a:cubicBezTo>
                    <a:pt x="856" y="265"/>
                    <a:pt x="425" y="0"/>
                    <a:pt x="0" y="24"/>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grpSp>
      <p:sp>
        <p:nvSpPr>
          <p:cNvPr id="20" name="Text Placeholder 2"/>
          <p:cNvSpPr>
            <a:spLocks noGrp="1"/>
          </p:cNvSpPr>
          <p:nvPr>
            <p:ph type="body" sz="quarter" idx="11"/>
          </p:nvPr>
        </p:nvSpPr>
        <p:spPr>
          <a:xfrm>
            <a:off x="385507" y="190499"/>
            <a:ext cx="8333191" cy="361371"/>
          </a:xfrm>
          <a:prstGeom prst="rect">
            <a:avLst/>
          </a:prstGeom>
        </p:spPr>
        <p:txBody>
          <a:bodyPr>
            <a:noAutofit/>
          </a:bodyPr>
          <a:lstStyle>
            <a:lvl1pPr marL="0" indent="0">
              <a:buFontTx/>
              <a:buNone/>
              <a:defRPr sz="2400" b="1" spc="100" baseline="0">
                <a:solidFill>
                  <a:schemeClr val="accent1"/>
                </a:solidFill>
                <a:latin typeface="+mj-lt"/>
              </a:defRPr>
            </a:lvl1pPr>
          </a:lstStyle>
          <a:p>
            <a:pPr lvl="0"/>
            <a:endParaRPr lang="en-US"/>
          </a:p>
        </p:txBody>
      </p:sp>
      <p:sp>
        <p:nvSpPr>
          <p:cNvPr id="21" name="Text Placeholder 2"/>
          <p:cNvSpPr>
            <a:spLocks noGrp="1"/>
          </p:cNvSpPr>
          <p:nvPr>
            <p:ph type="body" sz="quarter" idx="12" hasCustomPrompt="1"/>
          </p:nvPr>
        </p:nvSpPr>
        <p:spPr>
          <a:xfrm>
            <a:off x="1330536" y="599186"/>
            <a:ext cx="7388161" cy="283315"/>
          </a:xfrm>
          <a:prstGeom prst="rect">
            <a:avLst/>
          </a:prstGeom>
        </p:spPr>
        <p:txBody>
          <a:bodyPr anchor="t">
            <a:noAutofit/>
          </a:bodyPr>
          <a:lstStyle>
            <a:lvl1pPr marL="0" marR="0" indent="0" algn="l" defTabSz="685800" rtl="0" eaLnBrk="1" fontAlgn="auto" latinLnBrk="0" hangingPunct="1">
              <a:lnSpc>
                <a:spcPct val="90000"/>
              </a:lnSpc>
              <a:spcBef>
                <a:spcPts val="750"/>
              </a:spcBef>
              <a:spcAft>
                <a:spcPts val="0"/>
              </a:spcAft>
              <a:buClrTx/>
              <a:buSzTx/>
              <a:buFontTx/>
              <a:buNone/>
              <a:tabLst/>
              <a:defRPr sz="1800" spc="100" baseline="0">
                <a:solidFill>
                  <a:schemeClr val="tx2"/>
                </a:solidFill>
                <a:latin typeface="+mn-lt"/>
              </a:defRPr>
            </a:lvl1pPr>
          </a:lstStyle>
          <a:p>
            <a:pPr lvl="0"/>
            <a:r>
              <a:rPr lang="en-US" noProof="0"/>
              <a:t>Put Your Great Subtitle Here</a:t>
            </a:r>
          </a:p>
        </p:txBody>
      </p:sp>
      <p:sp>
        <p:nvSpPr>
          <p:cNvPr id="9" name="Slide Number Placeholder 5"/>
          <p:cNvSpPr txBox="1">
            <a:spLocks/>
          </p:cNvSpPr>
          <p:nvPr userDrawn="1"/>
        </p:nvSpPr>
        <p:spPr>
          <a:xfrm>
            <a:off x="8508507" y="4847232"/>
            <a:ext cx="476468" cy="183662"/>
          </a:xfrm>
          <a:prstGeom prst="rect">
            <a:avLst/>
          </a:prstGeom>
        </p:spPr>
        <p:txBody>
          <a:bodyPr vert="horz" lIns="45720" tIns="22860" rIns="45720" bIns="2286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7A186AE-F4AD-4FA7-9F32-F8C5D3D896FE}" type="slidenum">
              <a:rPr lang="en-US" sz="1050" b="1" smtClean="0">
                <a:latin typeface="+mj-lt"/>
              </a:rPr>
              <a:pPr algn="r"/>
              <a:t>‹#›</a:t>
            </a:fld>
            <a:endParaRPr lang="en-US" sz="1050" b="1">
              <a:latin typeface="+mj-lt"/>
            </a:endParaRPr>
          </a:p>
        </p:txBody>
      </p:sp>
      <p:sp>
        <p:nvSpPr>
          <p:cNvPr id="19" name="Text Placeholder 2"/>
          <p:cNvSpPr>
            <a:spLocks noGrp="1"/>
          </p:cNvSpPr>
          <p:nvPr>
            <p:ph type="body" sz="quarter" idx="19" hasCustomPrompt="1"/>
          </p:nvPr>
        </p:nvSpPr>
        <p:spPr>
          <a:xfrm>
            <a:off x="5408567" y="1518127"/>
            <a:ext cx="3310130" cy="2775460"/>
          </a:xfrm>
        </p:spPr>
        <p:txBody>
          <a:bodyPr anchor="ctr">
            <a:normAutofit/>
          </a:bodyPr>
          <a:lstStyle>
            <a:lvl1pPr marL="0" indent="0" algn="l">
              <a:lnSpc>
                <a:spcPts val="3020"/>
              </a:lnSpc>
              <a:buNone/>
              <a:defRPr sz="2200" baseline="0">
                <a:solidFill>
                  <a:schemeClr val="tx1">
                    <a:lumMod val="65000"/>
                    <a:lumOff val="35000"/>
                  </a:schemeClr>
                </a:solidFill>
              </a:defRPr>
            </a:lvl1pPr>
          </a:lstStyle>
          <a:p>
            <a:pPr lvl="0"/>
            <a:r>
              <a:rPr lang="en-US" dirty="0"/>
              <a:t>Body copy goes here. </a:t>
            </a:r>
            <a:r>
              <a:rPr lang="en-US" dirty="0" err="1"/>
              <a:t>Grancius</a:t>
            </a:r>
            <a:r>
              <a:rPr lang="en-US" dirty="0"/>
              <a:t> empowers the modern digital government.</a:t>
            </a:r>
          </a:p>
        </p:txBody>
      </p:sp>
      <p:pic>
        <p:nvPicPr>
          <p:cNvPr id="17" name="Picture 16" descr="landing-page-ed.pn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345968"/>
            <a:ext cx="5695954" cy="3454632"/>
          </a:xfrm>
          <a:prstGeom prst="rect">
            <a:avLst/>
          </a:prstGeom>
        </p:spPr>
      </p:pic>
      <p:sp>
        <p:nvSpPr>
          <p:cNvPr id="18" name="Rectangle 17"/>
          <p:cNvSpPr/>
          <p:nvPr userDrawn="1"/>
        </p:nvSpPr>
        <p:spPr>
          <a:xfrm>
            <a:off x="718513" y="1611627"/>
            <a:ext cx="4297680" cy="2693187"/>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86"/>
          </a:p>
        </p:txBody>
      </p:sp>
      <p:sp>
        <p:nvSpPr>
          <p:cNvPr id="22" name="Picture Placeholder 22"/>
          <p:cNvSpPr>
            <a:spLocks noGrp="1"/>
          </p:cNvSpPr>
          <p:nvPr>
            <p:ph type="pic" sz="quarter" idx="20" hasCustomPrompt="1"/>
          </p:nvPr>
        </p:nvSpPr>
        <p:spPr>
          <a:xfrm>
            <a:off x="716209" y="1635604"/>
            <a:ext cx="4290301" cy="2692615"/>
          </a:xfrm>
          <a:prstGeom prst="rect">
            <a:avLst/>
          </a:prstGeom>
        </p:spPr>
        <p:txBody>
          <a:bodyPr/>
          <a:lstStyle>
            <a:lvl1pPr algn="ctr">
              <a:buNone/>
              <a:defRPr sz="1686" baseline="0">
                <a:solidFill>
                  <a:schemeClr val="bg1"/>
                </a:solidFill>
              </a:defRPr>
            </a:lvl1pPr>
          </a:lstStyle>
          <a:p>
            <a:r>
              <a:rPr lang="en-US" dirty="0">
                <a:solidFill>
                  <a:schemeClr val="bg1"/>
                </a:solidFill>
              </a:rPr>
              <a:t>Click icon to insert screenshot picture</a:t>
            </a:r>
            <a:endParaRPr lang="en-IN" dirty="0"/>
          </a:p>
        </p:txBody>
      </p:sp>
      <p:sp>
        <p:nvSpPr>
          <p:cNvPr id="14" name="TextBox 13"/>
          <p:cNvSpPr txBox="1"/>
          <p:nvPr userDrawn="1"/>
        </p:nvSpPr>
        <p:spPr>
          <a:xfrm>
            <a:off x="408056" y="4845806"/>
            <a:ext cx="784189" cy="207749"/>
          </a:xfrm>
          <a:prstGeom prst="rect">
            <a:avLst/>
          </a:prstGeom>
          <a:noFill/>
        </p:spPr>
        <p:txBody>
          <a:bodyPr wrap="none" rtlCol="0">
            <a:spAutoFit/>
          </a:bodyPr>
          <a:lstStyle/>
          <a:p>
            <a:pPr algn="l"/>
            <a:r>
              <a:rPr lang="en-US" sz="75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granicus.com</a:t>
            </a:r>
            <a:endParaRPr lang="en-US" sz="75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7569" y="4824504"/>
            <a:ext cx="215762" cy="215762"/>
          </a:xfrm>
          <a:prstGeom prst="rect">
            <a:avLst/>
          </a:prstGeom>
        </p:spPr>
      </p:pic>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01">
    <p:spTree>
      <p:nvGrpSpPr>
        <p:cNvPr id="1" name=""/>
        <p:cNvGrpSpPr/>
        <p:nvPr/>
      </p:nvGrpSpPr>
      <p:grpSpPr>
        <a:xfrm>
          <a:off x="0" y="0"/>
          <a:ext cx="0" cy="0"/>
          <a:chOff x="0" y="0"/>
          <a:chExt cx="0" cy="0"/>
        </a:xfrm>
      </p:grpSpPr>
      <p:grpSp>
        <p:nvGrpSpPr>
          <p:cNvPr id="6" name="Group 5"/>
          <p:cNvGrpSpPr/>
          <p:nvPr userDrawn="1"/>
        </p:nvGrpSpPr>
        <p:grpSpPr>
          <a:xfrm>
            <a:off x="0" y="1716245"/>
            <a:ext cx="9144000" cy="3843724"/>
            <a:chOff x="0" y="8787280"/>
            <a:chExt cx="46816963" cy="19680105"/>
          </a:xfrm>
        </p:grpSpPr>
        <p:sp>
          <p:nvSpPr>
            <p:cNvPr id="7" name="Freeform 9"/>
            <p:cNvSpPr>
              <a:spLocks/>
            </p:cNvSpPr>
            <p:nvPr/>
          </p:nvSpPr>
          <p:spPr bwMode="auto">
            <a:xfrm>
              <a:off x="0" y="8787280"/>
              <a:ext cx="46816963" cy="19680105"/>
            </a:xfrm>
            <a:custGeom>
              <a:avLst/>
              <a:gdLst>
                <a:gd name="T0" fmla="*/ 0 w 3200"/>
                <a:gd name="T1" fmla="*/ 866 h 1341"/>
                <a:gd name="T2" fmla="*/ 0 w 3200"/>
                <a:gd name="T3" fmla="*/ 901 h 1341"/>
                <a:gd name="T4" fmla="*/ 3200 w 3200"/>
                <a:gd name="T5" fmla="*/ 1043 h 1341"/>
                <a:gd name="T6" fmla="*/ 3200 w 3200"/>
                <a:gd name="T7" fmla="*/ 785 h 1341"/>
                <a:gd name="T8" fmla="*/ 0 w 3200"/>
                <a:gd name="T9" fmla="*/ 866 h 1341"/>
              </a:gdLst>
              <a:ahLst/>
              <a:cxnLst>
                <a:cxn ang="0">
                  <a:pos x="T0" y="T1"/>
                </a:cxn>
                <a:cxn ang="0">
                  <a:pos x="T2" y="T3"/>
                </a:cxn>
                <a:cxn ang="0">
                  <a:pos x="T4" y="T5"/>
                </a:cxn>
                <a:cxn ang="0">
                  <a:pos x="T6" y="T7"/>
                </a:cxn>
                <a:cxn ang="0">
                  <a:pos x="T8" y="T9"/>
                </a:cxn>
              </a:cxnLst>
              <a:rect l="0" t="0" r="r" b="b"/>
              <a:pathLst>
                <a:path w="3200" h="1341">
                  <a:moveTo>
                    <a:pt x="0" y="866"/>
                  </a:moveTo>
                  <a:cubicBezTo>
                    <a:pt x="0" y="901"/>
                    <a:pt x="0" y="901"/>
                    <a:pt x="0" y="901"/>
                  </a:cubicBezTo>
                  <a:cubicBezTo>
                    <a:pt x="1318" y="262"/>
                    <a:pt x="2332" y="1341"/>
                    <a:pt x="3200" y="1043"/>
                  </a:cubicBezTo>
                  <a:cubicBezTo>
                    <a:pt x="3200" y="785"/>
                    <a:pt x="3200" y="785"/>
                    <a:pt x="3200" y="785"/>
                  </a:cubicBezTo>
                  <a:cubicBezTo>
                    <a:pt x="2332" y="1084"/>
                    <a:pt x="1106" y="0"/>
                    <a:pt x="0" y="866"/>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sp>
          <p:nvSpPr>
            <p:cNvPr id="8" name="Freeform 13"/>
            <p:cNvSpPr>
              <a:spLocks/>
            </p:cNvSpPr>
            <p:nvPr/>
          </p:nvSpPr>
          <p:spPr bwMode="auto">
            <a:xfrm>
              <a:off x="18066281" y="15584557"/>
              <a:ext cx="28034062" cy="6921158"/>
            </a:xfrm>
            <a:custGeom>
              <a:avLst/>
              <a:gdLst>
                <a:gd name="T0" fmla="*/ 0 w 1250"/>
                <a:gd name="T1" fmla="*/ 24 h 305"/>
                <a:gd name="T2" fmla="*/ 1250 w 1250"/>
                <a:gd name="T3" fmla="*/ 186 h 305"/>
                <a:gd name="T4" fmla="*/ 0 w 1250"/>
                <a:gd name="T5" fmla="*/ 24 h 305"/>
              </a:gdLst>
              <a:ahLst/>
              <a:cxnLst>
                <a:cxn ang="0">
                  <a:pos x="T0" y="T1"/>
                </a:cxn>
                <a:cxn ang="0">
                  <a:pos x="T2" y="T3"/>
                </a:cxn>
                <a:cxn ang="0">
                  <a:pos x="T4" y="T5"/>
                </a:cxn>
              </a:cxnLst>
              <a:rect l="0" t="0" r="r" b="b"/>
              <a:pathLst>
                <a:path w="1250" h="305">
                  <a:moveTo>
                    <a:pt x="0" y="24"/>
                  </a:moveTo>
                  <a:cubicBezTo>
                    <a:pt x="389" y="21"/>
                    <a:pt x="900" y="305"/>
                    <a:pt x="1250" y="186"/>
                  </a:cubicBezTo>
                  <a:cubicBezTo>
                    <a:pt x="856" y="265"/>
                    <a:pt x="425" y="0"/>
                    <a:pt x="0" y="24"/>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grpSp>
      <p:sp>
        <p:nvSpPr>
          <p:cNvPr id="20" name="Text Placeholder 2"/>
          <p:cNvSpPr>
            <a:spLocks noGrp="1"/>
          </p:cNvSpPr>
          <p:nvPr>
            <p:ph type="body" sz="quarter" idx="11"/>
          </p:nvPr>
        </p:nvSpPr>
        <p:spPr>
          <a:xfrm>
            <a:off x="385507" y="190499"/>
            <a:ext cx="8333191" cy="361371"/>
          </a:xfrm>
          <a:prstGeom prst="rect">
            <a:avLst/>
          </a:prstGeom>
        </p:spPr>
        <p:txBody>
          <a:bodyPr>
            <a:noAutofit/>
          </a:bodyPr>
          <a:lstStyle>
            <a:lvl1pPr marL="0" indent="0">
              <a:buFontTx/>
              <a:buNone/>
              <a:defRPr sz="2400" b="1" spc="100" baseline="0">
                <a:solidFill>
                  <a:schemeClr val="accent1"/>
                </a:solidFill>
                <a:latin typeface="+mj-lt"/>
              </a:defRPr>
            </a:lvl1pPr>
          </a:lstStyle>
          <a:p>
            <a:pPr lvl="0"/>
            <a:endParaRPr lang="en-US"/>
          </a:p>
        </p:txBody>
      </p:sp>
      <p:sp>
        <p:nvSpPr>
          <p:cNvPr id="21" name="Text Placeholder 2"/>
          <p:cNvSpPr>
            <a:spLocks noGrp="1"/>
          </p:cNvSpPr>
          <p:nvPr>
            <p:ph type="body" sz="quarter" idx="12" hasCustomPrompt="1"/>
          </p:nvPr>
        </p:nvSpPr>
        <p:spPr>
          <a:xfrm>
            <a:off x="1330536" y="599186"/>
            <a:ext cx="7388161" cy="283315"/>
          </a:xfrm>
          <a:prstGeom prst="rect">
            <a:avLst/>
          </a:prstGeom>
        </p:spPr>
        <p:txBody>
          <a:bodyPr anchor="t">
            <a:noAutofit/>
          </a:bodyPr>
          <a:lstStyle>
            <a:lvl1pPr marL="0" marR="0" indent="0" algn="l" defTabSz="685800" rtl="0" eaLnBrk="1" fontAlgn="auto" latinLnBrk="0" hangingPunct="1">
              <a:lnSpc>
                <a:spcPct val="90000"/>
              </a:lnSpc>
              <a:spcBef>
                <a:spcPts val="750"/>
              </a:spcBef>
              <a:spcAft>
                <a:spcPts val="0"/>
              </a:spcAft>
              <a:buClrTx/>
              <a:buSzTx/>
              <a:buFontTx/>
              <a:buNone/>
              <a:tabLst/>
              <a:defRPr sz="1800" spc="100" baseline="0">
                <a:solidFill>
                  <a:schemeClr val="tx2"/>
                </a:solidFill>
                <a:latin typeface="+mn-lt"/>
              </a:defRPr>
            </a:lvl1pPr>
          </a:lstStyle>
          <a:p>
            <a:pPr lvl="0"/>
            <a:r>
              <a:rPr lang="en-US" noProof="0"/>
              <a:t>Put Your Great Subtitle Here</a:t>
            </a:r>
          </a:p>
        </p:txBody>
      </p:sp>
      <p:sp>
        <p:nvSpPr>
          <p:cNvPr id="9" name="Slide Number Placeholder 5"/>
          <p:cNvSpPr txBox="1">
            <a:spLocks/>
          </p:cNvSpPr>
          <p:nvPr userDrawn="1"/>
        </p:nvSpPr>
        <p:spPr>
          <a:xfrm>
            <a:off x="8508507" y="4847232"/>
            <a:ext cx="476468" cy="183662"/>
          </a:xfrm>
          <a:prstGeom prst="rect">
            <a:avLst/>
          </a:prstGeom>
        </p:spPr>
        <p:txBody>
          <a:bodyPr vert="horz" lIns="45720" tIns="22860" rIns="45720" bIns="2286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7A186AE-F4AD-4FA7-9F32-F8C5D3D896FE}" type="slidenum">
              <a:rPr lang="en-US" sz="1050" b="1" smtClean="0">
                <a:latin typeface="+mj-lt"/>
              </a:rPr>
              <a:pPr algn="r"/>
              <a:t>‹#›</a:t>
            </a:fld>
            <a:endParaRPr lang="en-US" sz="1050" b="1">
              <a:latin typeface="+mj-lt"/>
            </a:endParaRPr>
          </a:p>
        </p:txBody>
      </p:sp>
      <p:sp>
        <p:nvSpPr>
          <p:cNvPr id="19" name="Text Placeholder 2"/>
          <p:cNvSpPr>
            <a:spLocks noGrp="1"/>
          </p:cNvSpPr>
          <p:nvPr>
            <p:ph type="body" sz="quarter" idx="19" hasCustomPrompt="1"/>
          </p:nvPr>
        </p:nvSpPr>
        <p:spPr>
          <a:xfrm>
            <a:off x="4837880" y="1656092"/>
            <a:ext cx="3774492" cy="2775460"/>
          </a:xfrm>
        </p:spPr>
        <p:txBody>
          <a:bodyPr anchor="ctr">
            <a:normAutofit/>
          </a:bodyPr>
          <a:lstStyle>
            <a:lvl1pPr marL="0" indent="0" algn="l">
              <a:lnSpc>
                <a:spcPts val="3020"/>
              </a:lnSpc>
              <a:buNone/>
              <a:defRPr sz="2200" baseline="0">
                <a:solidFill>
                  <a:schemeClr val="tx1">
                    <a:lumMod val="65000"/>
                    <a:lumOff val="35000"/>
                  </a:schemeClr>
                </a:solidFill>
              </a:defRPr>
            </a:lvl1pPr>
          </a:lstStyle>
          <a:p>
            <a:pPr lvl="0"/>
            <a:r>
              <a:rPr lang="en-US" dirty="0"/>
              <a:t>Body copy goes here. </a:t>
            </a:r>
            <a:r>
              <a:rPr lang="en-US" dirty="0" err="1"/>
              <a:t>Grancius</a:t>
            </a:r>
            <a:r>
              <a:rPr lang="en-US" dirty="0"/>
              <a:t> empowers the modern digital government.</a:t>
            </a:r>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24872" y="918409"/>
            <a:ext cx="2688895" cy="4250826"/>
          </a:xfrm>
          <a:prstGeom prst="rect">
            <a:avLst/>
          </a:prstGeom>
        </p:spPr>
      </p:pic>
      <p:sp>
        <p:nvSpPr>
          <p:cNvPr id="15" name="Rectangle 14"/>
          <p:cNvSpPr/>
          <p:nvPr userDrawn="1"/>
        </p:nvSpPr>
        <p:spPr>
          <a:xfrm>
            <a:off x="1410743" y="1509826"/>
            <a:ext cx="1922990" cy="305219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86"/>
          </a:p>
        </p:txBody>
      </p:sp>
      <p:sp>
        <p:nvSpPr>
          <p:cNvPr id="16" name="Picture Placeholder 22"/>
          <p:cNvSpPr>
            <a:spLocks noGrp="1"/>
          </p:cNvSpPr>
          <p:nvPr>
            <p:ph type="pic" sz="quarter" idx="20" hasCustomPrompt="1"/>
          </p:nvPr>
        </p:nvSpPr>
        <p:spPr>
          <a:xfrm>
            <a:off x="1412394" y="1510150"/>
            <a:ext cx="1919689" cy="3051544"/>
          </a:xfrm>
          <a:prstGeom prst="rect">
            <a:avLst/>
          </a:prstGeom>
        </p:spPr>
        <p:txBody>
          <a:bodyPr/>
          <a:lstStyle>
            <a:lvl1pPr marL="7938" indent="-7938" algn="ctr">
              <a:buNone/>
              <a:tabLst/>
              <a:defRPr sz="1686" baseline="0">
                <a:solidFill>
                  <a:schemeClr val="bg1"/>
                </a:solidFill>
              </a:defRPr>
            </a:lvl1pPr>
          </a:lstStyle>
          <a:p>
            <a:r>
              <a:rPr lang="en-US" dirty="0">
                <a:solidFill>
                  <a:schemeClr val="bg1"/>
                </a:solidFill>
              </a:rPr>
              <a:t>Click icon to insert screenshot picture or drag and drop</a:t>
            </a:r>
            <a:endParaRPr lang="en-IN" dirty="0"/>
          </a:p>
        </p:txBody>
      </p:sp>
      <p:sp>
        <p:nvSpPr>
          <p:cNvPr id="14" name="TextBox 13"/>
          <p:cNvSpPr txBox="1"/>
          <p:nvPr userDrawn="1"/>
        </p:nvSpPr>
        <p:spPr>
          <a:xfrm>
            <a:off x="408056" y="4845806"/>
            <a:ext cx="784189" cy="207749"/>
          </a:xfrm>
          <a:prstGeom prst="rect">
            <a:avLst/>
          </a:prstGeom>
          <a:noFill/>
        </p:spPr>
        <p:txBody>
          <a:bodyPr wrap="none" rtlCol="0">
            <a:spAutoFit/>
          </a:bodyPr>
          <a:lstStyle/>
          <a:p>
            <a:pPr algn="l"/>
            <a:r>
              <a:rPr lang="en-US" sz="75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granicus.com</a:t>
            </a:r>
            <a:endParaRPr lang="en-US" sz="75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7569" y="4824504"/>
            <a:ext cx="215762" cy="215762"/>
          </a:xfrm>
          <a:prstGeom prst="rect">
            <a:avLst/>
          </a:prstGeom>
        </p:spPr>
      </p:pic>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3274190" y="2327291"/>
            <a:ext cx="1476657" cy="2687883"/>
          </a:xfrm>
          <a:prstGeom prst="rect">
            <a:avLst/>
          </a:prstGeom>
        </p:spPr>
      </p:pic>
      <p:sp>
        <p:nvSpPr>
          <p:cNvPr id="18" name="Picture Placeholder 22"/>
          <p:cNvSpPr>
            <a:spLocks noGrp="1"/>
          </p:cNvSpPr>
          <p:nvPr>
            <p:ph type="pic" sz="quarter" idx="21" hasCustomPrompt="1"/>
          </p:nvPr>
        </p:nvSpPr>
        <p:spPr>
          <a:xfrm>
            <a:off x="3432508" y="2680512"/>
            <a:ext cx="1148549" cy="2020506"/>
          </a:xfrm>
          <a:prstGeom prst="rect">
            <a:avLst/>
          </a:prstGeom>
        </p:spPr>
        <p:txBody>
          <a:bodyPr/>
          <a:lstStyle>
            <a:lvl1pPr marL="7938" indent="-7938" algn="ctr">
              <a:buNone/>
              <a:tabLst/>
              <a:defRPr sz="1686" baseline="0">
                <a:solidFill>
                  <a:schemeClr val="bg1"/>
                </a:solidFill>
              </a:defRPr>
            </a:lvl1pPr>
          </a:lstStyle>
          <a:p>
            <a:r>
              <a:rPr lang="en-US" dirty="0">
                <a:solidFill>
                  <a:schemeClr val="bg1"/>
                </a:solidFill>
              </a:rPr>
              <a:t>Click icon to insert screenshot picture</a:t>
            </a:r>
            <a:endParaRPr lang="en-IN" dirty="0"/>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01">
    <p:spTree>
      <p:nvGrpSpPr>
        <p:cNvPr id="1" name=""/>
        <p:cNvGrpSpPr/>
        <p:nvPr/>
      </p:nvGrpSpPr>
      <p:grpSpPr>
        <a:xfrm>
          <a:off x="0" y="0"/>
          <a:ext cx="0" cy="0"/>
          <a:chOff x="0" y="0"/>
          <a:chExt cx="0" cy="0"/>
        </a:xfrm>
      </p:grpSpPr>
      <p:grpSp>
        <p:nvGrpSpPr>
          <p:cNvPr id="6" name="Group 5"/>
          <p:cNvGrpSpPr/>
          <p:nvPr userDrawn="1"/>
        </p:nvGrpSpPr>
        <p:grpSpPr>
          <a:xfrm>
            <a:off x="0" y="1716245"/>
            <a:ext cx="9144000" cy="3843724"/>
            <a:chOff x="0" y="8787280"/>
            <a:chExt cx="46816963" cy="19680105"/>
          </a:xfrm>
        </p:grpSpPr>
        <p:sp>
          <p:nvSpPr>
            <p:cNvPr id="7" name="Freeform 9"/>
            <p:cNvSpPr>
              <a:spLocks/>
            </p:cNvSpPr>
            <p:nvPr/>
          </p:nvSpPr>
          <p:spPr bwMode="auto">
            <a:xfrm>
              <a:off x="0" y="8787280"/>
              <a:ext cx="46816963" cy="19680105"/>
            </a:xfrm>
            <a:custGeom>
              <a:avLst/>
              <a:gdLst>
                <a:gd name="T0" fmla="*/ 0 w 3200"/>
                <a:gd name="T1" fmla="*/ 866 h 1341"/>
                <a:gd name="T2" fmla="*/ 0 w 3200"/>
                <a:gd name="T3" fmla="*/ 901 h 1341"/>
                <a:gd name="T4" fmla="*/ 3200 w 3200"/>
                <a:gd name="T5" fmla="*/ 1043 h 1341"/>
                <a:gd name="T6" fmla="*/ 3200 w 3200"/>
                <a:gd name="T7" fmla="*/ 785 h 1341"/>
                <a:gd name="T8" fmla="*/ 0 w 3200"/>
                <a:gd name="T9" fmla="*/ 866 h 1341"/>
              </a:gdLst>
              <a:ahLst/>
              <a:cxnLst>
                <a:cxn ang="0">
                  <a:pos x="T0" y="T1"/>
                </a:cxn>
                <a:cxn ang="0">
                  <a:pos x="T2" y="T3"/>
                </a:cxn>
                <a:cxn ang="0">
                  <a:pos x="T4" y="T5"/>
                </a:cxn>
                <a:cxn ang="0">
                  <a:pos x="T6" y="T7"/>
                </a:cxn>
                <a:cxn ang="0">
                  <a:pos x="T8" y="T9"/>
                </a:cxn>
              </a:cxnLst>
              <a:rect l="0" t="0" r="r" b="b"/>
              <a:pathLst>
                <a:path w="3200" h="1341">
                  <a:moveTo>
                    <a:pt x="0" y="866"/>
                  </a:moveTo>
                  <a:cubicBezTo>
                    <a:pt x="0" y="901"/>
                    <a:pt x="0" y="901"/>
                    <a:pt x="0" y="901"/>
                  </a:cubicBezTo>
                  <a:cubicBezTo>
                    <a:pt x="1318" y="262"/>
                    <a:pt x="2332" y="1341"/>
                    <a:pt x="3200" y="1043"/>
                  </a:cubicBezTo>
                  <a:cubicBezTo>
                    <a:pt x="3200" y="785"/>
                    <a:pt x="3200" y="785"/>
                    <a:pt x="3200" y="785"/>
                  </a:cubicBezTo>
                  <a:cubicBezTo>
                    <a:pt x="2332" y="1084"/>
                    <a:pt x="1106" y="0"/>
                    <a:pt x="0" y="866"/>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sp>
          <p:nvSpPr>
            <p:cNvPr id="8" name="Freeform 13"/>
            <p:cNvSpPr>
              <a:spLocks/>
            </p:cNvSpPr>
            <p:nvPr/>
          </p:nvSpPr>
          <p:spPr bwMode="auto">
            <a:xfrm>
              <a:off x="18066281" y="15584557"/>
              <a:ext cx="28034062" cy="6921158"/>
            </a:xfrm>
            <a:custGeom>
              <a:avLst/>
              <a:gdLst>
                <a:gd name="T0" fmla="*/ 0 w 1250"/>
                <a:gd name="T1" fmla="*/ 24 h 305"/>
                <a:gd name="T2" fmla="*/ 1250 w 1250"/>
                <a:gd name="T3" fmla="*/ 186 h 305"/>
                <a:gd name="T4" fmla="*/ 0 w 1250"/>
                <a:gd name="T5" fmla="*/ 24 h 305"/>
              </a:gdLst>
              <a:ahLst/>
              <a:cxnLst>
                <a:cxn ang="0">
                  <a:pos x="T0" y="T1"/>
                </a:cxn>
                <a:cxn ang="0">
                  <a:pos x="T2" y="T3"/>
                </a:cxn>
                <a:cxn ang="0">
                  <a:pos x="T4" y="T5"/>
                </a:cxn>
              </a:cxnLst>
              <a:rect l="0" t="0" r="r" b="b"/>
              <a:pathLst>
                <a:path w="1250" h="305">
                  <a:moveTo>
                    <a:pt x="0" y="24"/>
                  </a:moveTo>
                  <a:cubicBezTo>
                    <a:pt x="389" y="21"/>
                    <a:pt x="900" y="305"/>
                    <a:pt x="1250" y="186"/>
                  </a:cubicBezTo>
                  <a:cubicBezTo>
                    <a:pt x="856" y="265"/>
                    <a:pt x="425" y="0"/>
                    <a:pt x="0" y="24"/>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grpSp>
      <p:sp>
        <p:nvSpPr>
          <p:cNvPr id="20" name="Text Placeholder 2"/>
          <p:cNvSpPr>
            <a:spLocks noGrp="1"/>
          </p:cNvSpPr>
          <p:nvPr>
            <p:ph type="body" sz="quarter" idx="11"/>
          </p:nvPr>
        </p:nvSpPr>
        <p:spPr>
          <a:xfrm>
            <a:off x="385507" y="190499"/>
            <a:ext cx="8333191" cy="361371"/>
          </a:xfrm>
          <a:prstGeom prst="rect">
            <a:avLst/>
          </a:prstGeom>
        </p:spPr>
        <p:txBody>
          <a:bodyPr>
            <a:noAutofit/>
          </a:bodyPr>
          <a:lstStyle>
            <a:lvl1pPr marL="0" indent="0">
              <a:buFontTx/>
              <a:buNone/>
              <a:defRPr sz="2400" b="1" spc="100" baseline="0">
                <a:solidFill>
                  <a:schemeClr val="accent1"/>
                </a:solidFill>
                <a:latin typeface="+mj-lt"/>
              </a:defRPr>
            </a:lvl1pPr>
          </a:lstStyle>
          <a:p>
            <a:pPr lvl="0"/>
            <a:endParaRPr lang="en-US"/>
          </a:p>
        </p:txBody>
      </p:sp>
      <p:sp>
        <p:nvSpPr>
          <p:cNvPr id="21" name="Text Placeholder 2"/>
          <p:cNvSpPr>
            <a:spLocks noGrp="1"/>
          </p:cNvSpPr>
          <p:nvPr>
            <p:ph type="body" sz="quarter" idx="12" hasCustomPrompt="1"/>
          </p:nvPr>
        </p:nvSpPr>
        <p:spPr>
          <a:xfrm>
            <a:off x="1330536" y="599186"/>
            <a:ext cx="7388161" cy="283315"/>
          </a:xfrm>
          <a:prstGeom prst="rect">
            <a:avLst/>
          </a:prstGeom>
        </p:spPr>
        <p:txBody>
          <a:bodyPr anchor="t">
            <a:noAutofit/>
          </a:bodyPr>
          <a:lstStyle>
            <a:lvl1pPr marL="0" marR="0" indent="0" algn="l" defTabSz="685800" rtl="0" eaLnBrk="1" fontAlgn="auto" latinLnBrk="0" hangingPunct="1">
              <a:lnSpc>
                <a:spcPct val="90000"/>
              </a:lnSpc>
              <a:spcBef>
                <a:spcPts val="750"/>
              </a:spcBef>
              <a:spcAft>
                <a:spcPts val="0"/>
              </a:spcAft>
              <a:buClrTx/>
              <a:buSzTx/>
              <a:buFontTx/>
              <a:buNone/>
              <a:tabLst/>
              <a:defRPr sz="1800" spc="100" baseline="0">
                <a:solidFill>
                  <a:schemeClr val="tx2"/>
                </a:solidFill>
                <a:latin typeface="+mn-lt"/>
              </a:defRPr>
            </a:lvl1pPr>
          </a:lstStyle>
          <a:p>
            <a:pPr lvl="0"/>
            <a:r>
              <a:rPr lang="en-US" noProof="0"/>
              <a:t>Put Your Great Subtitle Here</a:t>
            </a:r>
          </a:p>
        </p:txBody>
      </p:sp>
      <p:sp>
        <p:nvSpPr>
          <p:cNvPr id="9" name="Slide Number Placeholder 5"/>
          <p:cNvSpPr txBox="1">
            <a:spLocks/>
          </p:cNvSpPr>
          <p:nvPr userDrawn="1"/>
        </p:nvSpPr>
        <p:spPr>
          <a:xfrm>
            <a:off x="8508507" y="4847232"/>
            <a:ext cx="476468" cy="183662"/>
          </a:xfrm>
          <a:prstGeom prst="rect">
            <a:avLst/>
          </a:prstGeom>
        </p:spPr>
        <p:txBody>
          <a:bodyPr vert="horz" lIns="45720" tIns="22860" rIns="45720" bIns="2286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7A186AE-F4AD-4FA7-9F32-F8C5D3D896FE}" type="slidenum">
              <a:rPr lang="en-US" sz="1050" b="1" smtClean="0">
                <a:latin typeface="+mj-lt"/>
              </a:rPr>
              <a:pPr algn="r"/>
              <a:t>‹#›</a:t>
            </a:fld>
            <a:endParaRPr lang="en-US" sz="1050" b="1">
              <a:latin typeface="+mj-lt"/>
            </a:endParaRPr>
          </a:p>
        </p:txBody>
      </p:sp>
      <p:sp>
        <p:nvSpPr>
          <p:cNvPr id="19" name="Text Placeholder 2"/>
          <p:cNvSpPr>
            <a:spLocks noGrp="1"/>
          </p:cNvSpPr>
          <p:nvPr>
            <p:ph type="body" sz="quarter" idx="19" hasCustomPrompt="1"/>
          </p:nvPr>
        </p:nvSpPr>
        <p:spPr>
          <a:xfrm>
            <a:off x="4216322" y="1656092"/>
            <a:ext cx="4396050" cy="2775460"/>
          </a:xfrm>
        </p:spPr>
        <p:txBody>
          <a:bodyPr anchor="ctr">
            <a:normAutofit/>
          </a:bodyPr>
          <a:lstStyle>
            <a:lvl1pPr marL="0" indent="0" algn="l">
              <a:lnSpc>
                <a:spcPts val="3020"/>
              </a:lnSpc>
              <a:buNone/>
              <a:defRPr sz="2200" baseline="0">
                <a:solidFill>
                  <a:schemeClr val="tx1">
                    <a:lumMod val="65000"/>
                    <a:lumOff val="35000"/>
                  </a:schemeClr>
                </a:solidFill>
              </a:defRPr>
            </a:lvl1pPr>
          </a:lstStyle>
          <a:p>
            <a:pPr lvl="0"/>
            <a:r>
              <a:rPr lang="en-US" dirty="0"/>
              <a:t>Body copy goes here. </a:t>
            </a:r>
            <a:r>
              <a:rPr lang="en-US" dirty="0" err="1"/>
              <a:t>Grancius</a:t>
            </a:r>
            <a:r>
              <a:rPr lang="en-US" dirty="0"/>
              <a:t> empowers the modern digital government.</a:t>
            </a:r>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359836" y="918409"/>
            <a:ext cx="2688895" cy="4250826"/>
          </a:xfrm>
          <a:prstGeom prst="rect">
            <a:avLst/>
          </a:prstGeom>
        </p:spPr>
      </p:pic>
      <p:sp>
        <p:nvSpPr>
          <p:cNvPr id="15" name="Rectangle 14"/>
          <p:cNvSpPr/>
          <p:nvPr userDrawn="1"/>
        </p:nvSpPr>
        <p:spPr>
          <a:xfrm>
            <a:off x="1745707" y="1509826"/>
            <a:ext cx="1922990" cy="305219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86"/>
          </a:p>
        </p:txBody>
      </p:sp>
      <p:sp>
        <p:nvSpPr>
          <p:cNvPr id="16" name="Picture Placeholder 22"/>
          <p:cNvSpPr>
            <a:spLocks noGrp="1"/>
          </p:cNvSpPr>
          <p:nvPr>
            <p:ph type="pic" sz="quarter" idx="20" hasCustomPrompt="1"/>
          </p:nvPr>
        </p:nvSpPr>
        <p:spPr>
          <a:xfrm>
            <a:off x="1747358" y="1510150"/>
            <a:ext cx="1919689" cy="3051544"/>
          </a:xfrm>
          <a:prstGeom prst="rect">
            <a:avLst/>
          </a:prstGeom>
        </p:spPr>
        <p:txBody>
          <a:bodyPr/>
          <a:lstStyle>
            <a:lvl1pPr algn="ctr">
              <a:buNone/>
              <a:defRPr sz="1686" baseline="0">
                <a:solidFill>
                  <a:schemeClr val="bg1"/>
                </a:solidFill>
              </a:defRPr>
            </a:lvl1pPr>
          </a:lstStyle>
          <a:p>
            <a:r>
              <a:rPr lang="en-US" dirty="0">
                <a:solidFill>
                  <a:schemeClr val="bg1"/>
                </a:solidFill>
              </a:rPr>
              <a:t>Click icon to insert screenshot picture</a:t>
            </a:r>
            <a:endParaRPr lang="en-IN" dirty="0"/>
          </a:p>
        </p:txBody>
      </p:sp>
      <p:sp>
        <p:nvSpPr>
          <p:cNvPr id="14" name="TextBox 13"/>
          <p:cNvSpPr txBox="1"/>
          <p:nvPr userDrawn="1"/>
        </p:nvSpPr>
        <p:spPr>
          <a:xfrm>
            <a:off x="408056" y="4845806"/>
            <a:ext cx="784189" cy="207749"/>
          </a:xfrm>
          <a:prstGeom prst="rect">
            <a:avLst/>
          </a:prstGeom>
          <a:noFill/>
        </p:spPr>
        <p:txBody>
          <a:bodyPr wrap="none" rtlCol="0">
            <a:spAutoFit/>
          </a:bodyPr>
          <a:lstStyle/>
          <a:p>
            <a:pPr algn="l"/>
            <a:r>
              <a:rPr lang="en-US" sz="75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granicus.com</a:t>
            </a:r>
            <a:endParaRPr lang="en-US" sz="75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7569" y="4824504"/>
            <a:ext cx="215762" cy="215762"/>
          </a:xfrm>
          <a:prstGeom prst="rect">
            <a:avLst/>
          </a:prstGeom>
        </p:spPr>
      </p:pic>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01">
    <p:spTree>
      <p:nvGrpSpPr>
        <p:cNvPr id="1" name=""/>
        <p:cNvGrpSpPr/>
        <p:nvPr/>
      </p:nvGrpSpPr>
      <p:grpSpPr>
        <a:xfrm>
          <a:off x="0" y="0"/>
          <a:ext cx="0" cy="0"/>
          <a:chOff x="0" y="0"/>
          <a:chExt cx="0" cy="0"/>
        </a:xfrm>
      </p:grpSpPr>
      <p:grpSp>
        <p:nvGrpSpPr>
          <p:cNvPr id="6" name="Group 5"/>
          <p:cNvGrpSpPr/>
          <p:nvPr userDrawn="1"/>
        </p:nvGrpSpPr>
        <p:grpSpPr>
          <a:xfrm>
            <a:off x="-159026" y="-1324428"/>
            <a:ext cx="9303026" cy="3843724"/>
            <a:chOff x="0" y="8787280"/>
            <a:chExt cx="46816963" cy="19680105"/>
          </a:xfrm>
        </p:grpSpPr>
        <p:sp>
          <p:nvSpPr>
            <p:cNvPr id="7" name="Freeform 9"/>
            <p:cNvSpPr>
              <a:spLocks/>
            </p:cNvSpPr>
            <p:nvPr/>
          </p:nvSpPr>
          <p:spPr bwMode="auto">
            <a:xfrm>
              <a:off x="0" y="8787280"/>
              <a:ext cx="46816963" cy="19680105"/>
            </a:xfrm>
            <a:custGeom>
              <a:avLst/>
              <a:gdLst>
                <a:gd name="T0" fmla="*/ 0 w 3200"/>
                <a:gd name="T1" fmla="*/ 866 h 1341"/>
                <a:gd name="T2" fmla="*/ 0 w 3200"/>
                <a:gd name="T3" fmla="*/ 901 h 1341"/>
                <a:gd name="T4" fmla="*/ 3200 w 3200"/>
                <a:gd name="T5" fmla="*/ 1043 h 1341"/>
                <a:gd name="T6" fmla="*/ 3200 w 3200"/>
                <a:gd name="T7" fmla="*/ 785 h 1341"/>
                <a:gd name="T8" fmla="*/ 0 w 3200"/>
                <a:gd name="T9" fmla="*/ 866 h 1341"/>
              </a:gdLst>
              <a:ahLst/>
              <a:cxnLst>
                <a:cxn ang="0">
                  <a:pos x="T0" y="T1"/>
                </a:cxn>
                <a:cxn ang="0">
                  <a:pos x="T2" y="T3"/>
                </a:cxn>
                <a:cxn ang="0">
                  <a:pos x="T4" y="T5"/>
                </a:cxn>
                <a:cxn ang="0">
                  <a:pos x="T6" y="T7"/>
                </a:cxn>
                <a:cxn ang="0">
                  <a:pos x="T8" y="T9"/>
                </a:cxn>
              </a:cxnLst>
              <a:rect l="0" t="0" r="r" b="b"/>
              <a:pathLst>
                <a:path w="3200" h="1341">
                  <a:moveTo>
                    <a:pt x="0" y="866"/>
                  </a:moveTo>
                  <a:cubicBezTo>
                    <a:pt x="0" y="901"/>
                    <a:pt x="0" y="901"/>
                    <a:pt x="0" y="901"/>
                  </a:cubicBezTo>
                  <a:cubicBezTo>
                    <a:pt x="1318" y="262"/>
                    <a:pt x="2332" y="1341"/>
                    <a:pt x="3200" y="1043"/>
                  </a:cubicBezTo>
                  <a:cubicBezTo>
                    <a:pt x="3200" y="785"/>
                    <a:pt x="3200" y="785"/>
                    <a:pt x="3200" y="785"/>
                  </a:cubicBezTo>
                  <a:cubicBezTo>
                    <a:pt x="2332" y="1084"/>
                    <a:pt x="1106" y="0"/>
                    <a:pt x="0" y="866"/>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sp>
          <p:nvSpPr>
            <p:cNvPr id="8" name="Freeform 13"/>
            <p:cNvSpPr>
              <a:spLocks/>
            </p:cNvSpPr>
            <p:nvPr/>
          </p:nvSpPr>
          <p:spPr bwMode="auto">
            <a:xfrm>
              <a:off x="18066281" y="15584557"/>
              <a:ext cx="28034062" cy="6921158"/>
            </a:xfrm>
            <a:custGeom>
              <a:avLst/>
              <a:gdLst>
                <a:gd name="T0" fmla="*/ 0 w 1250"/>
                <a:gd name="T1" fmla="*/ 24 h 305"/>
                <a:gd name="T2" fmla="*/ 1250 w 1250"/>
                <a:gd name="T3" fmla="*/ 186 h 305"/>
                <a:gd name="T4" fmla="*/ 0 w 1250"/>
                <a:gd name="T5" fmla="*/ 24 h 305"/>
              </a:gdLst>
              <a:ahLst/>
              <a:cxnLst>
                <a:cxn ang="0">
                  <a:pos x="T0" y="T1"/>
                </a:cxn>
                <a:cxn ang="0">
                  <a:pos x="T2" y="T3"/>
                </a:cxn>
                <a:cxn ang="0">
                  <a:pos x="T4" y="T5"/>
                </a:cxn>
              </a:cxnLst>
              <a:rect l="0" t="0" r="r" b="b"/>
              <a:pathLst>
                <a:path w="1250" h="305">
                  <a:moveTo>
                    <a:pt x="0" y="24"/>
                  </a:moveTo>
                  <a:cubicBezTo>
                    <a:pt x="389" y="21"/>
                    <a:pt x="900" y="305"/>
                    <a:pt x="1250" y="186"/>
                  </a:cubicBezTo>
                  <a:cubicBezTo>
                    <a:pt x="856" y="265"/>
                    <a:pt x="425" y="0"/>
                    <a:pt x="0" y="24"/>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grpSp>
      <p:sp>
        <p:nvSpPr>
          <p:cNvPr id="20" name="Text Placeholder 2"/>
          <p:cNvSpPr>
            <a:spLocks noGrp="1"/>
          </p:cNvSpPr>
          <p:nvPr>
            <p:ph type="body" sz="quarter" idx="11"/>
          </p:nvPr>
        </p:nvSpPr>
        <p:spPr>
          <a:xfrm>
            <a:off x="385507" y="190499"/>
            <a:ext cx="8333191" cy="361371"/>
          </a:xfrm>
        </p:spPr>
        <p:txBody>
          <a:bodyPr>
            <a:noAutofit/>
          </a:bodyPr>
          <a:lstStyle>
            <a:lvl1pPr marL="0" indent="0">
              <a:buFontTx/>
              <a:buNone/>
              <a:defRPr sz="2400" b="1" spc="100" baseline="0">
                <a:solidFill>
                  <a:schemeClr val="accent1"/>
                </a:solidFill>
                <a:latin typeface="+mj-lt"/>
              </a:defRPr>
            </a:lvl1pPr>
          </a:lstStyle>
          <a:p>
            <a:pPr lvl="0"/>
            <a:endParaRPr lang="en-US"/>
          </a:p>
        </p:txBody>
      </p:sp>
      <p:sp>
        <p:nvSpPr>
          <p:cNvPr id="21" name="Text Placeholder 2"/>
          <p:cNvSpPr>
            <a:spLocks noGrp="1"/>
          </p:cNvSpPr>
          <p:nvPr>
            <p:ph type="body" sz="quarter" idx="12" hasCustomPrompt="1"/>
          </p:nvPr>
        </p:nvSpPr>
        <p:spPr>
          <a:xfrm>
            <a:off x="1330536" y="599186"/>
            <a:ext cx="7388161" cy="283315"/>
          </a:xfrm>
        </p:spPr>
        <p:txBody>
          <a:bodyPr anchor="t">
            <a:noAutofit/>
          </a:bodyPr>
          <a:lstStyle>
            <a:lvl1pPr marL="0" marR="0" indent="0" algn="l" defTabSz="685800" rtl="0" eaLnBrk="1" fontAlgn="auto" latinLnBrk="0" hangingPunct="1">
              <a:lnSpc>
                <a:spcPct val="90000"/>
              </a:lnSpc>
              <a:spcBef>
                <a:spcPts val="750"/>
              </a:spcBef>
              <a:spcAft>
                <a:spcPts val="0"/>
              </a:spcAft>
              <a:buClrTx/>
              <a:buSzTx/>
              <a:buFontTx/>
              <a:buNone/>
              <a:tabLst/>
              <a:defRPr sz="1800" spc="100" baseline="0">
                <a:solidFill>
                  <a:schemeClr val="tx2"/>
                </a:solidFill>
                <a:latin typeface="+mn-lt"/>
              </a:defRPr>
            </a:lvl1pPr>
          </a:lstStyle>
          <a:p>
            <a:pPr lvl="0"/>
            <a:r>
              <a:rPr lang="en-US" noProof="0"/>
              <a:t>Put Your Great Subtitle Here</a:t>
            </a:r>
          </a:p>
        </p:txBody>
      </p:sp>
      <p:sp>
        <p:nvSpPr>
          <p:cNvPr id="10" name="Slide Number Placeholder 5"/>
          <p:cNvSpPr txBox="1">
            <a:spLocks/>
          </p:cNvSpPr>
          <p:nvPr userDrawn="1"/>
        </p:nvSpPr>
        <p:spPr>
          <a:xfrm>
            <a:off x="8508507" y="4847232"/>
            <a:ext cx="476468" cy="183662"/>
          </a:xfrm>
          <a:prstGeom prst="rect">
            <a:avLst/>
          </a:prstGeom>
        </p:spPr>
        <p:txBody>
          <a:bodyPr vert="horz" lIns="45720" tIns="22860" rIns="45720" bIns="2286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7A186AE-F4AD-4FA7-9F32-F8C5D3D896FE}" type="slidenum">
              <a:rPr lang="en-US" sz="1050" b="1" smtClean="0">
                <a:latin typeface="+mj-lt"/>
              </a:rPr>
              <a:pPr algn="r"/>
              <a:t>‹#›</a:t>
            </a:fld>
            <a:endParaRPr lang="en-US" sz="1050" b="1">
              <a:latin typeface="+mj-lt"/>
            </a:endParaRPr>
          </a:p>
        </p:txBody>
      </p:sp>
      <p:sp>
        <p:nvSpPr>
          <p:cNvPr id="13" name="TextBox 12"/>
          <p:cNvSpPr txBox="1"/>
          <p:nvPr userDrawn="1"/>
        </p:nvSpPr>
        <p:spPr>
          <a:xfrm>
            <a:off x="408056" y="4845806"/>
            <a:ext cx="784189" cy="207749"/>
          </a:xfrm>
          <a:prstGeom prst="rect">
            <a:avLst/>
          </a:prstGeom>
          <a:noFill/>
        </p:spPr>
        <p:txBody>
          <a:bodyPr wrap="none" rtlCol="0">
            <a:spAutoFit/>
          </a:bodyPr>
          <a:lstStyle/>
          <a:p>
            <a:pPr algn="l"/>
            <a:r>
              <a:rPr lang="en-US" sz="75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granicus.com</a:t>
            </a:r>
            <a:endParaRPr lang="en-US" sz="75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7569" y="4824504"/>
            <a:ext cx="215762" cy="215762"/>
          </a:xfrm>
          <a:prstGeom prst="rect">
            <a:avLst/>
          </a:prstGeom>
        </p:spPr>
      </p:pic>
      <p:sp>
        <p:nvSpPr>
          <p:cNvPr id="3" name="Content Placeholder 2"/>
          <p:cNvSpPr>
            <a:spLocks noGrp="1"/>
          </p:cNvSpPr>
          <p:nvPr>
            <p:ph sz="quarter" idx="13"/>
          </p:nvPr>
        </p:nvSpPr>
        <p:spPr>
          <a:xfrm>
            <a:off x="407988" y="1163782"/>
            <a:ext cx="8416925" cy="3297093"/>
          </a:xfrm>
        </p:spPr>
        <p:txBody>
          <a:bodyPr/>
          <a:lstStyle>
            <a:lvl1pPr marL="0" indent="0">
              <a:spcAft>
                <a:spcPts val="600"/>
              </a:spcAft>
              <a:buNone/>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01">
    <p:spTree>
      <p:nvGrpSpPr>
        <p:cNvPr id="1" name=""/>
        <p:cNvGrpSpPr/>
        <p:nvPr/>
      </p:nvGrpSpPr>
      <p:grpSpPr>
        <a:xfrm>
          <a:off x="0" y="0"/>
          <a:ext cx="0" cy="0"/>
          <a:chOff x="0" y="0"/>
          <a:chExt cx="0" cy="0"/>
        </a:xfrm>
      </p:grpSpPr>
      <p:grpSp>
        <p:nvGrpSpPr>
          <p:cNvPr id="6" name="Group 5"/>
          <p:cNvGrpSpPr/>
          <p:nvPr userDrawn="1"/>
        </p:nvGrpSpPr>
        <p:grpSpPr>
          <a:xfrm>
            <a:off x="0" y="1716245"/>
            <a:ext cx="9144000" cy="3843724"/>
            <a:chOff x="0" y="8787280"/>
            <a:chExt cx="46816963" cy="19680105"/>
          </a:xfrm>
        </p:grpSpPr>
        <p:sp>
          <p:nvSpPr>
            <p:cNvPr id="7" name="Freeform 9"/>
            <p:cNvSpPr>
              <a:spLocks/>
            </p:cNvSpPr>
            <p:nvPr/>
          </p:nvSpPr>
          <p:spPr bwMode="auto">
            <a:xfrm>
              <a:off x="0" y="8787280"/>
              <a:ext cx="46816963" cy="19680105"/>
            </a:xfrm>
            <a:custGeom>
              <a:avLst/>
              <a:gdLst>
                <a:gd name="T0" fmla="*/ 0 w 3200"/>
                <a:gd name="T1" fmla="*/ 866 h 1341"/>
                <a:gd name="T2" fmla="*/ 0 w 3200"/>
                <a:gd name="T3" fmla="*/ 901 h 1341"/>
                <a:gd name="T4" fmla="*/ 3200 w 3200"/>
                <a:gd name="T5" fmla="*/ 1043 h 1341"/>
                <a:gd name="T6" fmla="*/ 3200 w 3200"/>
                <a:gd name="T7" fmla="*/ 785 h 1341"/>
                <a:gd name="T8" fmla="*/ 0 w 3200"/>
                <a:gd name="T9" fmla="*/ 866 h 1341"/>
              </a:gdLst>
              <a:ahLst/>
              <a:cxnLst>
                <a:cxn ang="0">
                  <a:pos x="T0" y="T1"/>
                </a:cxn>
                <a:cxn ang="0">
                  <a:pos x="T2" y="T3"/>
                </a:cxn>
                <a:cxn ang="0">
                  <a:pos x="T4" y="T5"/>
                </a:cxn>
                <a:cxn ang="0">
                  <a:pos x="T6" y="T7"/>
                </a:cxn>
                <a:cxn ang="0">
                  <a:pos x="T8" y="T9"/>
                </a:cxn>
              </a:cxnLst>
              <a:rect l="0" t="0" r="r" b="b"/>
              <a:pathLst>
                <a:path w="3200" h="1341">
                  <a:moveTo>
                    <a:pt x="0" y="866"/>
                  </a:moveTo>
                  <a:cubicBezTo>
                    <a:pt x="0" y="901"/>
                    <a:pt x="0" y="901"/>
                    <a:pt x="0" y="901"/>
                  </a:cubicBezTo>
                  <a:cubicBezTo>
                    <a:pt x="1318" y="262"/>
                    <a:pt x="2332" y="1341"/>
                    <a:pt x="3200" y="1043"/>
                  </a:cubicBezTo>
                  <a:cubicBezTo>
                    <a:pt x="3200" y="785"/>
                    <a:pt x="3200" y="785"/>
                    <a:pt x="3200" y="785"/>
                  </a:cubicBezTo>
                  <a:cubicBezTo>
                    <a:pt x="2332" y="1084"/>
                    <a:pt x="1106" y="0"/>
                    <a:pt x="0" y="866"/>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sp>
          <p:nvSpPr>
            <p:cNvPr id="8" name="Freeform 13"/>
            <p:cNvSpPr>
              <a:spLocks/>
            </p:cNvSpPr>
            <p:nvPr/>
          </p:nvSpPr>
          <p:spPr bwMode="auto">
            <a:xfrm>
              <a:off x="18066281" y="15584557"/>
              <a:ext cx="28034062" cy="6921158"/>
            </a:xfrm>
            <a:custGeom>
              <a:avLst/>
              <a:gdLst>
                <a:gd name="T0" fmla="*/ 0 w 1250"/>
                <a:gd name="T1" fmla="*/ 24 h 305"/>
                <a:gd name="T2" fmla="*/ 1250 w 1250"/>
                <a:gd name="T3" fmla="*/ 186 h 305"/>
                <a:gd name="T4" fmla="*/ 0 w 1250"/>
                <a:gd name="T5" fmla="*/ 24 h 305"/>
              </a:gdLst>
              <a:ahLst/>
              <a:cxnLst>
                <a:cxn ang="0">
                  <a:pos x="T0" y="T1"/>
                </a:cxn>
                <a:cxn ang="0">
                  <a:pos x="T2" y="T3"/>
                </a:cxn>
                <a:cxn ang="0">
                  <a:pos x="T4" y="T5"/>
                </a:cxn>
              </a:cxnLst>
              <a:rect l="0" t="0" r="r" b="b"/>
              <a:pathLst>
                <a:path w="1250" h="305">
                  <a:moveTo>
                    <a:pt x="0" y="24"/>
                  </a:moveTo>
                  <a:cubicBezTo>
                    <a:pt x="389" y="21"/>
                    <a:pt x="900" y="305"/>
                    <a:pt x="1250" y="186"/>
                  </a:cubicBezTo>
                  <a:cubicBezTo>
                    <a:pt x="856" y="265"/>
                    <a:pt x="425" y="0"/>
                    <a:pt x="0" y="24"/>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grpSp>
      <p:sp>
        <p:nvSpPr>
          <p:cNvPr id="20" name="Text Placeholder 2"/>
          <p:cNvSpPr>
            <a:spLocks noGrp="1"/>
          </p:cNvSpPr>
          <p:nvPr>
            <p:ph type="body" sz="quarter" idx="11"/>
          </p:nvPr>
        </p:nvSpPr>
        <p:spPr>
          <a:xfrm>
            <a:off x="385507" y="190499"/>
            <a:ext cx="8333191" cy="361371"/>
          </a:xfrm>
          <a:prstGeom prst="rect">
            <a:avLst/>
          </a:prstGeom>
        </p:spPr>
        <p:txBody>
          <a:bodyPr>
            <a:noAutofit/>
          </a:bodyPr>
          <a:lstStyle>
            <a:lvl1pPr marL="0" indent="0">
              <a:buFontTx/>
              <a:buNone/>
              <a:defRPr sz="2400" b="1" spc="100" baseline="0">
                <a:solidFill>
                  <a:schemeClr val="accent1"/>
                </a:solidFill>
                <a:latin typeface="+mj-lt"/>
              </a:defRPr>
            </a:lvl1pPr>
          </a:lstStyle>
          <a:p>
            <a:pPr lvl="0"/>
            <a:endParaRPr lang="en-US"/>
          </a:p>
        </p:txBody>
      </p:sp>
      <p:sp>
        <p:nvSpPr>
          <p:cNvPr id="21" name="Text Placeholder 2"/>
          <p:cNvSpPr>
            <a:spLocks noGrp="1"/>
          </p:cNvSpPr>
          <p:nvPr>
            <p:ph type="body" sz="quarter" idx="12" hasCustomPrompt="1"/>
          </p:nvPr>
        </p:nvSpPr>
        <p:spPr>
          <a:xfrm>
            <a:off x="1330536" y="599186"/>
            <a:ext cx="7388161" cy="283315"/>
          </a:xfrm>
          <a:prstGeom prst="rect">
            <a:avLst/>
          </a:prstGeom>
        </p:spPr>
        <p:txBody>
          <a:bodyPr anchor="t">
            <a:noAutofit/>
          </a:bodyPr>
          <a:lstStyle>
            <a:lvl1pPr marL="0" marR="0" indent="0" algn="l" defTabSz="685800" rtl="0" eaLnBrk="1" fontAlgn="auto" latinLnBrk="0" hangingPunct="1">
              <a:lnSpc>
                <a:spcPct val="90000"/>
              </a:lnSpc>
              <a:spcBef>
                <a:spcPts val="750"/>
              </a:spcBef>
              <a:spcAft>
                <a:spcPts val="0"/>
              </a:spcAft>
              <a:buClrTx/>
              <a:buSzTx/>
              <a:buFontTx/>
              <a:buNone/>
              <a:tabLst/>
              <a:defRPr sz="1800" spc="100" baseline="0">
                <a:solidFill>
                  <a:schemeClr val="tx2"/>
                </a:solidFill>
                <a:latin typeface="+mn-lt"/>
              </a:defRPr>
            </a:lvl1pPr>
          </a:lstStyle>
          <a:p>
            <a:pPr lvl="0"/>
            <a:r>
              <a:rPr lang="en-US" noProof="0"/>
              <a:t>Put Your Great Subtitle Here</a:t>
            </a:r>
          </a:p>
        </p:txBody>
      </p:sp>
      <p:sp>
        <p:nvSpPr>
          <p:cNvPr id="9" name="Slide Number Placeholder 5"/>
          <p:cNvSpPr txBox="1">
            <a:spLocks/>
          </p:cNvSpPr>
          <p:nvPr userDrawn="1"/>
        </p:nvSpPr>
        <p:spPr>
          <a:xfrm>
            <a:off x="8508507" y="4847232"/>
            <a:ext cx="476468" cy="183662"/>
          </a:xfrm>
          <a:prstGeom prst="rect">
            <a:avLst/>
          </a:prstGeom>
        </p:spPr>
        <p:txBody>
          <a:bodyPr vert="horz" lIns="45720" tIns="22860" rIns="45720" bIns="2286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7A186AE-F4AD-4FA7-9F32-F8C5D3D896FE}" type="slidenum">
              <a:rPr lang="en-US" sz="1050" b="1" smtClean="0">
                <a:latin typeface="+mj-lt"/>
              </a:rPr>
              <a:pPr algn="r"/>
              <a:t>‹#›</a:t>
            </a:fld>
            <a:endParaRPr lang="en-US" sz="1050" b="1">
              <a:latin typeface="+mj-lt"/>
            </a:endParaRPr>
          </a:p>
        </p:txBody>
      </p:sp>
      <p:sp>
        <p:nvSpPr>
          <p:cNvPr id="19" name="Text Placeholder 2"/>
          <p:cNvSpPr>
            <a:spLocks noGrp="1"/>
          </p:cNvSpPr>
          <p:nvPr>
            <p:ph type="body" sz="quarter" idx="19" hasCustomPrompt="1"/>
          </p:nvPr>
        </p:nvSpPr>
        <p:spPr>
          <a:xfrm>
            <a:off x="5256965" y="1529350"/>
            <a:ext cx="3400671" cy="2775460"/>
          </a:xfrm>
        </p:spPr>
        <p:txBody>
          <a:bodyPr anchor="ctr">
            <a:normAutofit/>
          </a:bodyPr>
          <a:lstStyle>
            <a:lvl1pPr marL="0" indent="0" algn="l">
              <a:lnSpc>
                <a:spcPts val="3020"/>
              </a:lnSpc>
              <a:buNone/>
              <a:defRPr sz="2200" baseline="0">
                <a:solidFill>
                  <a:schemeClr val="tx1">
                    <a:lumMod val="65000"/>
                    <a:lumOff val="35000"/>
                  </a:schemeClr>
                </a:solidFill>
              </a:defRPr>
            </a:lvl1pPr>
          </a:lstStyle>
          <a:p>
            <a:pPr lvl="0"/>
            <a:r>
              <a:rPr lang="en-US" dirty="0"/>
              <a:t>Body copy goes here. </a:t>
            </a:r>
            <a:r>
              <a:rPr lang="en-US" dirty="0" err="1"/>
              <a:t>Grancius</a:t>
            </a:r>
            <a:r>
              <a:rPr lang="en-US" dirty="0"/>
              <a:t> empowers the modern digital government.</a:t>
            </a:r>
          </a:p>
        </p:txBody>
      </p:sp>
      <p:sp>
        <p:nvSpPr>
          <p:cNvPr id="14" name="TextBox 13"/>
          <p:cNvSpPr txBox="1"/>
          <p:nvPr userDrawn="1"/>
        </p:nvSpPr>
        <p:spPr>
          <a:xfrm>
            <a:off x="408056" y="4845806"/>
            <a:ext cx="784189" cy="207749"/>
          </a:xfrm>
          <a:prstGeom prst="rect">
            <a:avLst/>
          </a:prstGeom>
          <a:noFill/>
        </p:spPr>
        <p:txBody>
          <a:bodyPr wrap="none" rtlCol="0">
            <a:spAutoFit/>
          </a:bodyPr>
          <a:lstStyle/>
          <a:p>
            <a:pPr algn="l"/>
            <a:r>
              <a:rPr lang="en-US" sz="75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granicus.com</a:t>
            </a:r>
            <a:endParaRPr lang="en-US" sz="75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7569" y="4824504"/>
            <a:ext cx="215762" cy="215762"/>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47538" y="1305794"/>
            <a:ext cx="4950765" cy="3193708"/>
          </a:xfrm>
          <a:prstGeom prst="rect">
            <a:avLst/>
          </a:prstGeom>
        </p:spPr>
      </p:pic>
      <p:sp>
        <p:nvSpPr>
          <p:cNvPr id="16" name="Picture Placeholder 22"/>
          <p:cNvSpPr>
            <a:spLocks noGrp="1"/>
          </p:cNvSpPr>
          <p:nvPr>
            <p:ph type="pic" sz="quarter" idx="20" hasCustomPrompt="1"/>
          </p:nvPr>
        </p:nvSpPr>
        <p:spPr>
          <a:xfrm>
            <a:off x="896293" y="1783532"/>
            <a:ext cx="3666653" cy="2272421"/>
          </a:xfrm>
          <a:prstGeom prst="rect">
            <a:avLst/>
          </a:prstGeom>
        </p:spPr>
        <p:txBody>
          <a:bodyPr/>
          <a:lstStyle>
            <a:lvl1pPr algn="ctr">
              <a:buNone/>
              <a:defRPr sz="1686" baseline="0">
                <a:solidFill>
                  <a:schemeClr val="bg1"/>
                </a:solidFill>
              </a:defRPr>
            </a:lvl1pPr>
          </a:lstStyle>
          <a:p>
            <a:r>
              <a:rPr lang="en-US" dirty="0">
                <a:solidFill>
                  <a:schemeClr val="bg1"/>
                </a:solidFill>
              </a:rPr>
              <a:t>Click icon to insert screenshot picture</a:t>
            </a:r>
            <a:endParaRPr lang="en-IN" dirty="0"/>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01">
    <p:spTree>
      <p:nvGrpSpPr>
        <p:cNvPr id="1" name=""/>
        <p:cNvGrpSpPr/>
        <p:nvPr/>
      </p:nvGrpSpPr>
      <p:grpSpPr>
        <a:xfrm>
          <a:off x="0" y="0"/>
          <a:ext cx="0" cy="0"/>
          <a:chOff x="0" y="0"/>
          <a:chExt cx="0" cy="0"/>
        </a:xfrm>
      </p:grpSpPr>
      <p:grpSp>
        <p:nvGrpSpPr>
          <p:cNvPr id="6" name="Group 5"/>
          <p:cNvGrpSpPr/>
          <p:nvPr userDrawn="1"/>
        </p:nvGrpSpPr>
        <p:grpSpPr>
          <a:xfrm>
            <a:off x="0" y="1716245"/>
            <a:ext cx="9144000" cy="3843724"/>
            <a:chOff x="0" y="8787280"/>
            <a:chExt cx="46816963" cy="19680105"/>
          </a:xfrm>
        </p:grpSpPr>
        <p:sp>
          <p:nvSpPr>
            <p:cNvPr id="7" name="Freeform 9"/>
            <p:cNvSpPr>
              <a:spLocks/>
            </p:cNvSpPr>
            <p:nvPr/>
          </p:nvSpPr>
          <p:spPr bwMode="auto">
            <a:xfrm>
              <a:off x="0" y="8787280"/>
              <a:ext cx="46816963" cy="19680105"/>
            </a:xfrm>
            <a:custGeom>
              <a:avLst/>
              <a:gdLst>
                <a:gd name="T0" fmla="*/ 0 w 3200"/>
                <a:gd name="T1" fmla="*/ 866 h 1341"/>
                <a:gd name="T2" fmla="*/ 0 w 3200"/>
                <a:gd name="T3" fmla="*/ 901 h 1341"/>
                <a:gd name="T4" fmla="*/ 3200 w 3200"/>
                <a:gd name="T5" fmla="*/ 1043 h 1341"/>
                <a:gd name="T6" fmla="*/ 3200 w 3200"/>
                <a:gd name="T7" fmla="*/ 785 h 1341"/>
                <a:gd name="T8" fmla="*/ 0 w 3200"/>
                <a:gd name="T9" fmla="*/ 866 h 1341"/>
              </a:gdLst>
              <a:ahLst/>
              <a:cxnLst>
                <a:cxn ang="0">
                  <a:pos x="T0" y="T1"/>
                </a:cxn>
                <a:cxn ang="0">
                  <a:pos x="T2" y="T3"/>
                </a:cxn>
                <a:cxn ang="0">
                  <a:pos x="T4" y="T5"/>
                </a:cxn>
                <a:cxn ang="0">
                  <a:pos x="T6" y="T7"/>
                </a:cxn>
                <a:cxn ang="0">
                  <a:pos x="T8" y="T9"/>
                </a:cxn>
              </a:cxnLst>
              <a:rect l="0" t="0" r="r" b="b"/>
              <a:pathLst>
                <a:path w="3200" h="1341">
                  <a:moveTo>
                    <a:pt x="0" y="866"/>
                  </a:moveTo>
                  <a:cubicBezTo>
                    <a:pt x="0" y="901"/>
                    <a:pt x="0" y="901"/>
                    <a:pt x="0" y="901"/>
                  </a:cubicBezTo>
                  <a:cubicBezTo>
                    <a:pt x="1318" y="262"/>
                    <a:pt x="2332" y="1341"/>
                    <a:pt x="3200" y="1043"/>
                  </a:cubicBezTo>
                  <a:cubicBezTo>
                    <a:pt x="3200" y="785"/>
                    <a:pt x="3200" y="785"/>
                    <a:pt x="3200" y="785"/>
                  </a:cubicBezTo>
                  <a:cubicBezTo>
                    <a:pt x="2332" y="1084"/>
                    <a:pt x="1106" y="0"/>
                    <a:pt x="0" y="866"/>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sp>
          <p:nvSpPr>
            <p:cNvPr id="8" name="Freeform 13"/>
            <p:cNvSpPr>
              <a:spLocks/>
            </p:cNvSpPr>
            <p:nvPr/>
          </p:nvSpPr>
          <p:spPr bwMode="auto">
            <a:xfrm>
              <a:off x="18066281" y="15584557"/>
              <a:ext cx="28034062" cy="6921158"/>
            </a:xfrm>
            <a:custGeom>
              <a:avLst/>
              <a:gdLst>
                <a:gd name="T0" fmla="*/ 0 w 1250"/>
                <a:gd name="T1" fmla="*/ 24 h 305"/>
                <a:gd name="T2" fmla="*/ 1250 w 1250"/>
                <a:gd name="T3" fmla="*/ 186 h 305"/>
                <a:gd name="T4" fmla="*/ 0 w 1250"/>
                <a:gd name="T5" fmla="*/ 24 h 305"/>
              </a:gdLst>
              <a:ahLst/>
              <a:cxnLst>
                <a:cxn ang="0">
                  <a:pos x="T0" y="T1"/>
                </a:cxn>
                <a:cxn ang="0">
                  <a:pos x="T2" y="T3"/>
                </a:cxn>
                <a:cxn ang="0">
                  <a:pos x="T4" y="T5"/>
                </a:cxn>
              </a:cxnLst>
              <a:rect l="0" t="0" r="r" b="b"/>
              <a:pathLst>
                <a:path w="1250" h="305">
                  <a:moveTo>
                    <a:pt x="0" y="24"/>
                  </a:moveTo>
                  <a:cubicBezTo>
                    <a:pt x="389" y="21"/>
                    <a:pt x="900" y="305"/>
                    <a:pt x="1250" y="186"/>
                  </a:cubicBezTo>
                  <a:cubicBezTo>
                    <a:pt x="856" y="265"/>
                    <a:pt x="425" y="0"/>
                    <a:pt x="0" y="24"/>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grpSp>
      <p:sp>
        <p:nvSpPr>
          <p:cNvPr id="20" name="Text Placeholder 2"/>
          <p:cNvSpPr>
            <a:spLocks noGrp="1"/>
          </p:cNvSpPr>
          <p:nvPr>
            <p:ph type="body" sz="quarter" idx="11"/>
          </p:nvPr>
        </p:nvSpPr>
        <p:spPr>
          <a:xfrm>
            <a:off x="385507" y="190499"/>
            <a:ext cx="8333191" cy="361371"/>
          </a:xfrm>
          <a:prstGeom prst="rect">
            <a:avLst/>
          </a:prstGeom>
        </p:spPr>
        <p:txBody>
          <a:bodyPr>
            <a:noAutofit/>
          </a:bodyPr>
          <a:lstStyle>
            <a:lvl1pPr marL="0" indent="0">
              <a:buFontTx/>
              <a:buNone/>
              <a:defRPr sz="2400" b="1" spc="100" baseline="0">
                <a:solidFill>
                  <a:schemeClr val="accent1"/>
                </a:solidFill>
                <a:latin typeface="+mj-lt"/>
              </a:defRPr>
            </a:lvl1pPr>
          </a:lstStyle>
          <a:p>
            <a:pPr lvl="0"/>
            <a:endParaRPr lang="en-US"/>
          </a:p>
        </p:txBody>
      </p:sp>
      <p:sp>
        <p:nvSpPr>
          <p:cNvPr id="21" name="Text Placeholder 2"/>
          <p:cNvSpPr>
            <a:spLocks noGrp="1"/>
          </p:cNvSpPr>
          <p:nvPr>
            <p:ph type="body" sz="quarter" idx="12" hasCustomPrompt="1"/>
          </p:nvPr>
        </p:nvSpPr>
        <p:spPr>
          <a:xfrm>
            <a:off x="1330536" y="599186"/>
            <a:ext cx="7388161" cy="283315"/>
          </a:xfrm>
          <a:prstGeom prst="rect">
            <a:avLst/>
          </a:prstGeom>
        </p:spPr>
        <p:txBody>
          <a:bodyPr anchor="t">
            <a:noAutofit/>
          </a:bodyPr>
          <a:lstStyle>
            <a:lvl1pPr marL="0" marR="0" indent="0" algn="l" defTabSz="685800" rtl="0" eaLnBrk="1" fontAlgn="auto" latinLnBrk="0" hangingPunct="1">
              <a:lnSpc>
                <a:spcPct val="90000"/>
              </a:lnSpc>
              <a:spcBef>
                <a:spcPts val="750"/>
              </a:spcBef>
              <a:spcAft>
                <a:spcPts val="0"/>
              </a:spcAft>
              <a:buClrTx/>
              <a:buSzTx/>
              <a:buFontTx/>
              <a:buNone/>
              <a:tabLst/>
              <a:defRPr sz="1800" spc="100" baseline="0">
                <a:solidFill>
                  <a:schemeClr val="tx2"/>
                </a:solidFill>
                <a:latin typeface="+mn-lt"/>
              </a:defRPr>
            </a:lvl1pPr>
          </a:lstStyle>
          <a:p>
            <a:pPr lvl="0"/>
            <a:r>
              <a:rPr lang="en-US" noProof="0"/>
              <a:t>Put Your Great Subtitle Here</a:t>
            </a:r>
          </a:p>
        </p:txBody>
      </p:sp>
      <p:sp>
        <p:nvSpPr>
          <p:cNvPr id="9" name="Slide Number Placeholder 5"/>
          <p:cNvSpPr txBox="1">
            <a:spLocks/>
          </p:cNvSpPr>
          <p:nvPr userDrawn="1"/>
        </p:nvSpPr>
        <p:spPr>
          <a:xfrm>
            <a:off x="8508507" y="4847232"/>
            <a:ext cx="476468" cy="183662"/>
          </a:xfrm>
          <a:prstGeom prst="rect">
            <a:avLst/>
          </a:prstGeom>
        </p:spPr>
        <p:txBody>
          <a:bodyPr vert="horz" lIns="45720" tIns="22860" rIns="45720" bIns="2286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7A186AE-F4AD-4FA7-9F32-F8C5D3D896FE}" type="slidenum">
              <a:rPr lang="en-US" sz="1050" b="1" smtClean="0">
                <a:latin typeface="+mj-lt"/>
              </a:rPr>
              <a:pPr algn="r"/>
              <a:t>‹#›</a:t>
            </a:fld>
            <a:endParaRPr lang="en-US" sz="1050" b="1">
              <a:latin typeface="+mj-lt"/>
            </a:endParaRPr>
          </a:p>
        </p:txBody>
      </p:sp>
      <p:sp>
        <p:nvSpPr>
          <p:cNvPr id="19" name="Text Placeholder 2"/>
          <p:cNvSpPr>
            <a:spLocks noGrp="1"/>
          </p:cNvSpPr>
          <p:nvPr>
            <p:ph type="body" sz="quarter" idx="19" hasCustomPrompt="1"/>
          </p:nvPr>
        </p:nvSpPr>
        <p:spPr>
          <a:xfrm>
            <a:off x="3797758" y="1672044"/>
            <a:ext cx="4396050" cy="2775460"/>
          </a:xfrm>
        </p:spPr>
        <p:txBody>
          <a:bodyPr anchor="ctr">
            <a:normAutofit/>
          </a:bodyPr>
          <a:lstStyle>
            <a:lvl1pPr marL="0" indent="0" algn="l">
              <a:lnSpc>
                <a:spcPts val="3020"/>
              </a:lnSpc>
              <a:buNone/>
              <a:defRPr sz="2200" baseline="0">
                <a:solidFill>
                  <a:schemeClr val="tx1">
                    <a:lumMod val="65000"/>
                    <a:lumOff val="35000"/>
                  </a:schemeClr>
                </a:solidFill>
              </a:defRPr>
            </a:lvl1pPr>
          </a:lstStyle>
          <a:p>
            <a:pPr lvl="0"/>
            <a:r>
              <a:rPr lang="en-US" dirty="0"/>
              <a:t>Body copy goes here. </a:t>
            </a:r>
            <a:r>
              <a:rPr lang="en-US" dirty="0" err="1"/>
              <a:t>Grancius</a:t>
            </a:r>
            <a:r>
              <a:rPr lang="en-US" dirty="0"/>
              <a:t> empowers the modern digital government.</a:t>
            </a:r>
          </a:p>
        </p:txBody>
      </p:sp>
      <p:sp>
        <p:nvSpPr>
          <p:cNvPr id="14" name="TextBox 13"/>
          <p:cNvSpPr txBox="1"/>
          <p:nvPr userDrawn="1"/>
        </p:nvSpPr>
        <p:spPr>
          <a:xfrm>
            <a:off x="408056" y="4845806"/>
            <a:ext cx="784189" cy="207749"/>
          </a:xfrm>
          <a:prstGeom prst="rect">
            <a:avLst/>
          </a:prstGeom>
          <a:noFill/>
        </p:spPr>
        <p:txBody>
          <a:bodyPr wrap="none" rtlCol="0">
            <a:spAutoFit/>
          </a:bodyPr>
          <a:lstStyle/>
          <a:p>
            <a:pPr algn="l"/>
            <a:r>
              <a:rPr lang="en-US" sz="75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granicus.com</a:t>
            </a:r>
            <a:endParaRPr lang="en-US" sz="75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7569" y="4824504"/>
            <a:ext cx="215762" cy="215762"/>
          </a:xfrm>
          <a:prstGeom prst="rect">
            <a:avLst/>
          </a:prstGeom>
        </p:spPr>
      </p:pic>
      <p:pic>
        <p:nvPicPr>
          <p:cNvPr id="18" name="Picture 17" descr="twitter-stopbullying.png"/>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440060" y="926702"/>
            <a:ext cx="2129413" cy="4151975"/>
          </a:xfrm>
          <a:prstGeom prst="rect">
            <a:avLst/>
          </a:prstGeom>
        </p:spPr>
      </p:pic>
      <p:sp>
        <p:nvSpPr>
          <p:cNvPr id="22" name="Rectangle 21"/>
          <p:cNvSpPr/>
          <p:nvPr userDrawn="1"/>
        </p:nvSpPr>
        <p:spPr>
          <a:xfrm>
            <a:off x="1660022" y="1549906"/>
            <a:ext cx="1706291" cy="298783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86"/>
          </a:p>
        </p:txBody>
      </p:sp>
      <p:sp>
        <p:nvSpPr>
          <p:cNvPr id="23" name="Picture Placeholder 22"/>
          <p:cNvSpPr>
            <a:spLocks noGrp="1"/>
          </p:cNvSpPr>
          <p:nvPr>
            <p:ph type="pic" sz="quarter" idx="20" hasCustomPrompt="1"/>
          </p:nvPr>
        </p:nvSpPr>
        <p:spPr>
          <a:xfrm>
            <a:off x="1660022" y="1549906"/>
            <a:ext cx="1706291" cy="2987832"/>
          </a:xfrm>
          <a:prstGeom prst="rect">
            <a:avLst/>
          </a:prstGeom>
        </p:spPr>
        <p:txBody>
          <a:bodyPr/>
          <a:lstStyle>
            <a:lvl1pPr marL="0" indent="0" algn="ctr">
              <a:buNone/>
              <a:defRPr sz="1686" baseline="0">
                <a:solidFill>
                  <a:schemeClr val="bg1"/>
                </a:solidFill>
              </a:defRPr>
            </a:lvl1pPr>
          </a:lstStyle>
          <a:p>
            <a:r>
              <a:rPr lang="en-US" dirty="0">
                <a:solidFill>
                  <a:schemeClr val="bg1"/>
                </a:solidFill>
              </a:rPr>
              <a:t>Click icon to insert screenshot picture</a:t>
            </a:r>
            <a:endParaRPr lang="en-IN" dirty="0"/>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4370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01">
    <p:spTree>
      <p:nvGrpSpPr>
        <p:cNvPr id="1" name=""/>
        <p:cNvGrpSpPr/>
        <p:nvPr/>
      </p:nvGrpSpPr>
      <p:grpSpPr>
        <a:xfrm>
          <a:off x="0" y="0"/>
          <a:ext cx="0" cy="0"/>
          <a:chOff x="0" y="0"/>
          <a:chExt cx="0" cy="0"/>
        </a:xfrm>
      </p:grpSpPr>
      <p:grpSp>
        <p:nvGrpSpPr>
          <p:cNvPr id="6" name="Group 5"/>
          <p:cNvGrpSpPr/>
          <p:nvPr userDrawn="1"/>
        </p:nvGrpSpPr>
        <p:grpSpPr>
          <a:xfrm>
            <a:off x="-159026" y="-1324428"/>
            <a:ext cx="9303026" cy="3843724"/>
            <a:chOff x="0" y="8787280"/>
            <a:chExt cx="46816963" cy="19680105"/>
          </a:xfrm>
        </p:grpSpPr>
        <p:sp>
          <p:nvSpPr>
            <p:cNvPr id="7" name="Freeform 9"/>
            <p:cNvSpPr>
              <a:spLocks/>
            </p:cNvSpPr>
            <p:nvPr/>
          </p:nvSpPr>
          <p:spPr bwMode="auto">
            <a:xfrm>
              <a:off x="0" y="8787280"/>
              <a:ext cx="46816963" cy="19680105"/>
            </a:xfrm>
            <a:custGeom>
              <a:avLst/>
              <a:gdLst>
                <a:gd name="T0" fmla="*/ 0 w 3200"/>
                <a:gd name="T1" fmla="*/ 866 h 1341"/>
                <a:gd name="T2" fmla="*/ 0 w 3200"/>
                <a:gd name="T3" fmla="*/ 901 h 1341"/>
                <a:gd name="T4" fmla="*/ 3200 w 3200"/>
                <a:gd name="T5" fmla="*/ 1043 h 1341"/>
                <a:gd name="T6" fmla="*/ 3200 w 3200"/>
                <a:gd name="T7" fmla="*/ 785 h 1341"/>
                <a:gd name="T8" fmla="*/ 0 w 3200"/>
                <a:gd name="T9" fmla="*/ 866 h 1341"/>
              </a:gdLst>
              <a:ahLst/>
              <a:cxnLst>
                <a:cxn ang="0">
                  <a:pos x="T0" y="T1"/>
                </a:cxn>
                <a:cxn ang="0">
                  <a:pos x="T2" y="T3"/>
                </a:cxn>
                <a:cxn ang="0">
                  <a:pos x="T4" y="T5"/>
                </a:cxn>
                <a:cxn ang="0">
                  <a:pos x="T6" y="T7"/>
                </a:cxn>
                <a:cxn ang="0">
                  <a:pos x="T8" y="T9"/>
                </a:cxn>
              </a:cxnLst>
              <a:rect l="0" t="0" r="r" b="b"/>
              <a:pathLst>
                <a:path w="3200" h="1341">
                  <a:moveTo>
                    <a:pt x="0" y="866"/>
                  </a:moveTo>
                  <a:cubicBezTo>
                    <a:pt x="0" y="901"/>
                    <a:pt x="0" y="901"/>
                    <a:pt x="0" y="901"/>
                  </a:cubicBezTo>
                  <a:cubicBezTo>
                    <a:pt x="1318" y="262"/>
                    <a:pt x="2332" y="1341"/>
                    <a:pt x="3200" y="1043"/>
                  </a:cubicBezTo>
                  <a:cubicBezTo>
                    <a:pt x="3200" y="785"/>
                    <a:pt x="3200" y="785"/>
                    <a:pt x="3200" y="785"/>
                  </a:cubicBezTo>
                  <a:cubicBezTo>
                    <a:pt x="2332" y="1084"/>
                    <a:pt x="1106" y="0"/>
                    <a:pt x="0" y="866"/>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sp>
          <p:nvSpPr>
            <p:cNvPr id="8" name="Freeform 13"/>
            <p:cNvSpPr>
              <a:spLocks/>
            </p:cNvSpPr>
            <p:nvPr/>
          </p:nvSpPr>
          <p:spPr bwMode="auto">
            <a:xfrm>
              <a:off x="18066281" y="15584557"/>
              <a:ext cx="28034062" cy="6921158"/>
            </a:xfrm>
            <a:custGeom>
              <a:avLst/>
              <a:gdLst>
                <a:gd name="T0" fmla="*/ 0 w 1250"/>
                <a:gd name="T1" fmla="*/ 24 h 305"/>
                <a:gd name="T2" fmla="*/ 1250 w 1250"/>
                <a:gd name="T3" fmla="*/ 186 h 305"/>
                <a:gd name="T4" fmla="*/ 0 w 1250"/>
                <a:gd name="T5" fmla="*/ 24 h 305"/>
              </a:gdLst>
              <a:ahLst/>
              <a:cxnLst>
                <a:cxn ang="0">
                  <a:pos x="T0" y="T1"/>
                </a:cxn>
                <a:cxn ang="0">
                  <a:pos x="T2" y="T3"/>
                </a:cxn>
                <a:cxn ang="0">
                  <a:pos x="T4" y="T5"/>
                </a:cxn>
              </a:cxnLst>
              <a:rect l="0" t="0" r="r" b="b"/>
              <a:pathLst>
                <a:path w="1250" h="305">
                  <a:moveTo>
                    <a:pt x="0" y="24"/>
                  </a:moveTo>
                  <a:cubicBezTo>
                    <a:pt x="389" y="21"/>
                    <a:pt x="900" y="305"/>
                    <a:pt x="1250" y="186"/>
                  </a:cubicBezTo>
                  <a:cubicBezTo>
                    <a:pt x="856" y="265"/>
                    <a:pt x="425" y="0"/>
                    <a:pt x="0" y="24"/>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grpSp>
      <p:sp>
        <p:nvSpPr>
          <p:cNvPr id="20" name="Text Placeholder 2"/>
          <p:cNvSpPr>
            <a:spLocks noGrp="1"/>
          </p:cNvSpPr>
          <p:nvPr>
            <p:ph type="body" sz="quarter" idx="11"/>
          </p:nvPr>
        </p:nvSpPr>
        <p:spPr>
          <a:xfrm>
            <a:off x="385507" y="190499"/>
            <a:ext cx="8333191" cy="361371"/>
          </a:xfrm>
        </p:spPr>
        <p:txBody>
          <a:bodyPr>
            <a:noAutofit/>
          </a:bodyPr>
          <a:lstStyle>
            <a:lvl1pPr marL="0" indent="0">
              <a:buFontTx/>
              <a:buNone/>
              <a:defRPr sz="2400" b="1" spc="100" baseline="0">
                <a:solidFill>
                  <a:schemeClr val="accent1"/>
                </a:solidFill>
                <a:latin typeface="+mj-lt"/>
              </a:defRPr>
            </a:lvl1pPr>
          </a:lstStyle>
          <a:p>
            <a:pPr lvl="0"/>
            <a:endParaRPr lang="en-US"/>
          </a:p>
        </p:txBody>
      </p:sp>
      <p:sp>
        <p:nvSpPr>
          <p:cNvPr id="21" name="Text Placeholder 2"/>
          <p:cNvSpPr>
            <a:spLocks noGrp="1"/>
          </p:cNvSpPr>
          <p:nvPr>
            <p:ph type="body" sz="quarter" idx="12" hasCustomPrompt="1"/>
          </p:nvPr>
        </p:nvSpPr>
        <p:spPr>
          <a:xfrm>
            <a:off x="1330536" y="599186"/>
            <a:ext cx="7388161" cy="283315"/>
          </a:xfrm>
        </p:spPr>
        <p:txBody>
          <a:bodyPr anchor="t">
            <a:noAutofit/>
          </a:bodyPr>
          <a:lstStyle>
            <a:lvl1pPr marL="0" marR="0" indent="0" algn="l" defTabSz="685800" rtl="0" eaLnBrk="1" fontAlgn="auto" latinLnBrk="0" hangingPunct="1">
              <a:lnSpc>
                <a:spcPct val="90000"/>
              </a:lnSpc>
              <a:spcBef>
                <a:spcPts val="750"/>
              </a:spcBef>
              <a:spcAft>
                <a:spcPts val="0"/>
              </a:spcAft>
              <a:buClrTx/>
              <a:buSzTx/>
              <a:buFontTx/>
              <a:buNone/>
              <a:tabLst/>
              <a:defRPr sz="1800" spc="100" baseline="0">
                <a:solidFill>
                  <a:schemeClr val="tx2"/>
                </a:solidFill>
                <a:latin typeface="+mn-lt"/>
              </a:defRPr>
            </a:lvl1pPr>
          </a:lstStyle>
          <a:p>
            <a:pPr lvl="0"/>
            <a:r>
              <a:rPr lang="en-US" noProof="0"/>
              <a:t>Put Your Great Subtitle Here</a:t>
            </a:r>
          </a:p>
        </p:txBody>
      </p:sp>
      <p:sp>
        <p:nvSpPr>
          <p:cNvPr id="10" name="Slide Number Placeholder 5"/>
          <p:cNvSpPr txBox="1">
            <a:spLocks/>
          </p:cNvSpPr>
          <p:nvPr userDrawn="1"/>
        </p:nvSpPr>
        <p:spPr>
          <a:xfrm>
            <a:off x="8508507" y="4847232"/>
            <a:ext cx="476468" cy="183662"/>
          </a:xfrm>
          <a:prstGeom prst="rect">
            <a:avLst/>
          </a:prstGeom>
        </p:spPr>
        <p:txBody>
          <a:bodyPr vert="horz" lIns="45720" tIns="22860" rIns="45720" bIns="2286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7A186AE-F4AD-4FA7-9F32-F8C5D3D896FE}" type="slidenum">
              <a:rPr lang="en-US" sz="1050" b="1" smtClean="0">
                <a:latin typeface="+mj-lt"/>
              </a:rPr>
              <a:pPr algn="r"/>
              <a:t>‹#›</a:t>
            </a:fld>
            <a:endParaRPr lang="en-US" sz="1050" b="1">
              <a:latin typeface="+mj-lt"/>
            </a:endParaRPr>
          </a:p>
        </p:txBody>
      </p:sp>
      <p:sp>
        <p:nvSpPr>
          <p:cNvPr id="13" name="TextBox 12"/>
          <p:cNvSpPr txBox="1"/>
          <p:nvPr userDrawn="1"/>
        </p:nvSpPr>
        <p:spPr>
          <a:xfrm>
            <a:off x="408056" y="4845806"/>
            <a:ext cx="784189" cy="207749"/>
          </a:xfrm>
          <a:prstGeom prst="rect">
            <a:avLst/>
          </a:prstGeom>
          <a:noFill/>
        </p:spPr>
        <p:txBody>
          <a:bodyPr wrap="none" rtlCol="0">
            <a:spAutoFit/>
          </a:bodyPr>
          <a:lstStyle/>
          <a:p>
            <a:pPr algn="l"/>
            <a:r>
              <a:rPr lang="en-US" sz="75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granicus.com</a:t>
            </a:r>
            <a:endParaRPr lang="en-US" sz="75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7569" y="4824504"/>
            <a:ext cx="215762" cy="215762"/>
          </a:xfrm>
          <a:prstGeom prst="rect">
            <a:avLst/>
          </a:prstGeom>
        </p:spPr>
      </p:pic>
      <p:sp>
        <p:nvSpPr>
          <p:cNvPr id="3" name="Content Placeholder 2"/>
          <p:cNvSpPr>
            <a:spLocks noGrp="1"/>
          </p:cNvSpPr>
          <p:nvPr>
            <p:ph sz="quarter" idx="13"/>
          </p:nvPr>
        </p:nvSpPr>
        <p:spPr>
          <a:xfrm>
            <a:off x="407988" y="1163782"/>
            <a:ext cx="4083178" cy="3297093"/>
          </a:xfrm>
        </p:spPr>
        <p:txBody>
          <a:bodyPr numCol="1"/>
          <a:lstStyle>
            <a:lvl1pPr marL="0" indent="0">
              <a:spcAft>
                <a:spcPts val="600"/>
              </a:spcAft>
              <a:buNone/>
              <a:defRPr b="0"/>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4"/>
          </p:nvPr>
        </p:nvSpPr>
        <p:spPr>
          <a:xfrm>
            <a:off x="4635519" y="1163781"/>
            <a:ext cx="4083178" cy="3297093"/>
          </a:xfrm>
        </p:spPr>
        <p:txBody>
          <a:bodyPr numCol="1"/>
          <a:lstStyle>
            <a:lvl1pPr marL="0" indent="0">
              <a:spcAft>
                <a:spcPts val="600"/>
              </a:spcAft>
              <a:buNone/>
              <a:defRPr b="0"/>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01">
    <p:spTree>
      <p:nvGrpSpPr>
        <p:cNvPr id="1" name=""/>
        <p:cNvGrpSpPr/>
        <p:nvPr/>
      </p:nvGrpSpPr>
      <p:grpSpPr>
        <a:xfrm>
          <a:off x="0" y="0"/>
          <a:ext cx="0" cy="0"/>
          <a:chOff x="0" y="0"/>
          <a:chExt cx="0" cy="0"/>
        </a:xfrm>
      </p:grpSpPr>
      <p:grpSp>
        <p:nvGrpSpPr>
          <p:cNvPr id="6" name="Group 5"/>
          <p:cNvGrpSpPr/>
          <p:nvPr userDrawn="1"/>
        </p:nvGrpSpPr>
        <p:grpSpPr>
          <a:xfrm>
            <a:off x="-159026" y="-1324428"/>
            <a:ext cx="9303026" cy="3843724"/>
            <a:chOff x="0" y="8787280"/>
            <a:chExt cx="46816963" cy="19680105"/>
          </a:xfrm>
        </p:grpSpPr>
        <p:sp>
          <p:nvSpPr>
            <p:cNvPr id="7" name="Freeform 9"/>
            <p:cNvSpPr>
              <a:spLocks/>
            </p:cNvSpPr>
            <p:nvPr/>
          </p:nvSpPr>
          <p:spPr bwMode="auto">
            <a:xfrm>
              <a:off x="0" y="8787280"/>
              <a:ext cx="46816963" cy="19680105"/>
            </a:xfrm>
            <a:custGeom>
              <a:avLst/>
              <a:gdLst>
                <a:gd name="T0" fmla="*/ 0 w 3200"/>
                <a:gd name="T1" fmla="*/ 866 h 1341"/>
                <a:gd name="T2" fmla="*/ 0 w 3200"/>
                <a:gd name="T3" fmla="*/ 901 h 1341"/>
                <a:gd name="T4" fmla="*/ 3200 w 3200"/>
                <a:gd name="T5" fmla="*/ 1043 h 1341"/>
                <a:gd name="T6" fmla="*/ 3200 w 3200"/>
                <a:gd name="T7" fmla="*/ 785 h 1341"/>
                <a:gd name="T8" fmla="*/ 0 w 3200"/>
                <a:gd name="T9" fmla="*/ 866 h 1341"/>
              </a:gdLst>
              <a:ahLst/>
              <a:cxnLst>
                <a:cxn ang="0">
                  <a:pos x="T0" y="T1"/>
                </a:cxn>
                <a:cxn ang="0">
                  <a:pos x="T2" y="T3"/>
                </a:cxn>
                <a:cxn ang="0">
                  <a:pos x="T4" y="T5"/>
                </a:cxn>
                <a:cxn ang="0">
                  <a:pos x="T6" y="T7"/>
                </a:cxn>
                <a:cxn ang="0">
                  <a:pos x="T8" y="T9"/>
                </a:cxn>
              </a:cxnLst>
              <a:rect l="0" t="0" r="r" b="b"/>
              <a:pathLst>
                <a:path w="3200" h="1341">
                  <a:moveTo>
                    <a:pt x="0" y="866"/>
                  </a:moveTo>
                  <a:cubicBezTo>
                    <a:pt x="0" y="901"/>
                    <a:pt x="0" y="901"/>
                    <a:pt x="0" y="901"/>
                  </a:cubicBezTo>
                  <a:cubicBezTo>
                    <a:pt x="1318" y="262"/>
                    <a:pt x="2332" y="1341"/>
                    <a:pt x="3200" y="1043"/>
                  </a:cubicBezTo>
                  <a:cubicBezTo>
                    <a:pt x="3200" y="785"/>
                    <a:pt x="3200" y="785"/>
                    <a:pt x="3200" y="785"/>
                  </a:cubicBezTo>
                  <a:cubicBezTo>
                    <a:pt x="2332" y="1084"/>
                    <a:pt x="1106" y="0"/>
                    <a:pt x="0" y="866"/>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sp>
          <p:nvSpPr>
            <p:cNvPr id="8" name="Freeform 13"/>
            <p:cNvSpPr>
              <a:spLocks/>
            </p:cNvSpPr>
            <p:nvPr/>
          </p:nvSpPr>
          <p:spPr bwMode="auto">
            <a:xfrm>
              <a:off x="18066281" y="15584557"/>
              <a:ext cx="28034062" cy="6921158"/>
            </a:xfrm>
            <a:custGeom>
              <a:avLst/>
              <a:gdLst>
                <a:gd name="T0" fmla="*/ 0 w 1250"/>
                <a:gd name="T1" fmla="*/ 24 h 305"/>
                <a:gd name="T2" fmla="*/ 1250 w 1250"/>
                <a:gd name="T3" fmla="*/ 186 h 305"/>
                <a:gd name="T4" fmla="*/ 0 w 1250"/>
                <a:gd name="T5" fmla="*/ 24 h 305"/>
              </a:gdLst>
              <a:ahLst/>
              <a:cxnLst>
                <a:cxn ang="0">
                  <a:pos x="T0" y="T1"/>
                </a:cxn>
                <a:cxn ang="0">
                  <a:pos x="T2" y="T3"/>
                </a:cxn>
                <a:cxn ang="0">
                  <a:pos x="T4" y="T5"/>
                </a:cxn>
              </a:cxnLst>
              <a:rect l="0" t="0" r="r" b="b"/>
              <a:pathLst>
                <a:path w="1250" h="305">
                  <a:moveTo>
                    <a:pt x="0" y="24"/>
                  </a:moveTo>
                  <a:cubicBezTo>
                    <a:pt x="389" y="21"/>
                    <a:pt x="900" y="305"/>
                    <a:pt x="1250" y="186"/>
                  </a:cubicBezTo>
                  <a:cubicBezTo>
                    <a:pt x="856" y="265"/>
                    <a:pt x="425" y="0"/>
                    <a:pt x="0" y="24"/>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grpSp>
      <p:sp>
        <p:nvSpPr>
          <p:cNvPr id="20" name="Text Placeholder 2"/>
          <p:cNvSpPr>
            <a:spLocks noGrp="1"/>
          </p:cNvSpPr>
          <p:nvPr>
            <p:ph type="body" sz="quarter" idx="11"/>
          </p:nvPr>
        </p:nvSpPr>
        <p:spPr>
          <a:xfrm>
            <a:off x="385507" y="190499"/>
            <a:ext cx="8333191" cy="361371"/>
          </a:xfrm>
        </p:spPr>
        <p:txBody>
          <a:bodyPr>
            <a:noAutofit/>
          </a:bodyPr>
          <a:lstStyle>
            <a:lvl1pPr marL="0" indent="0">
              <a:buFontTx/>
              <a:buNone/>
              <a:defRPr sz="2400" b="1" spc="100" baseline="0">
                <a:solidFill>
                  <a:schemeClr val="accent1"/>
                </a:solidFill>
                <a:latin typeface="+mj-lt"/>
              </a:defRPr>
            </a:lvl1pPr>
          </a:lstStyle>
          <a:p>
            <a:pPr lvl="0"/>
            <a:endParaRPr lang="en-US"/>
          </a:p>
        </p:txBody>
      </p:sp>
      <p:sp>
        <p:nvSpPr>
          <p:cNvPr id="21" name="Text Placeholder 2"/>
          <p:cNvSpPr>
            <a:spLocks noGrp="1"/>
          </p:cNvSpPr>
          <p:nvPr>
            <p:ph type="body" sz="quarter" idx="12" hasCustomPrompt="1"/>
          </p:nvPr>
        </p:nvSpPr>
        <p:spPr>
          <a:xfrm>
            <a:off x="1330536" y="599186"/>
            <a:ext cx="7388161" cy="283315"/>
          </a:xfrm>
        </p:spPr>
        <p:txBody>
          <a:bodyPr anchor="t">
            <a:noAutofit/>
          </a:bodyPr>
          <a:lstStyle>
            <a:lvl1pPr marL="0" marR="0" indent="0" algn="l" defTabSz="685800" rtl="0" eaLnBrk="1" fontAlgn="auto" latinLnBrk="0" hangingPunct="1">
              <a:lnSpc>
                <a:spcPct val="90000"/>
              </a:lnSpc>
              <a:spcBef>
                <a:spcPts val="750"/>
              </a:spcBef>
              <a:spcAft>
                <a:spcPts val="0"/>
              </a:spcAft>
              <a:buClrTx/>
              <a:buSzTx/>
              <a:buFontTx/>
              <a:buNone/>
              <a:tabLst/>
              <a:defRPr sz="1800" spc="100" baseline="0">
                <a:solidFill>
                  <a:schemeClr val="tx2"/>
                </a:solidFill>
                <a:latin typeface="+mn-lt"/>
              </a:defRPr>
            </a:lvl1pPr>
          </a:lstStyle>
          <a:p>
            <a:pPr lvl="0"/>
            <a:r>
              <a:rPr lang="en-US" noProof="0"/>
              <a:t>Put Your Great Subtitle Here</a:t>
            </a:r>
          </a:p>
        </p:txBody>
      </p:sp>
      <p:sp>
        <p:nvSpPr>
          <p:cNvPr id="10" name="Slide Number Placeholder 5"/>
          <p:cNvSpPr txBox="1">
            <a:spLocks/>
          </p:cNvSpPr>
          <p:nvPr userDrawn="1"/>
        </p:nvSpPr>
        <p:spPr>
          <a:xfrm>
            <a:off x="8508507" y="4847232"/>
            <a:ext cx="476468" cy="183662"/>
          </a:xfrm>
          <a:prstGeom prst="rect">
            <a:avLst/>
          </a:prstGeom>
        </p:spPr>
        <p:txBody>
          <a:bodyPr vert="horz" lIns="45720" tIns="22860" rIns="45720" bIns="2286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7A186AE-F4AD-4FA7-9F32-F8C5D3D896FE}" type="slidenum">
              <a:rPr lang="en-US" sz="1050" b="1" smtClean="0">
                <a:latin typeface="+mj-lt"/>
              </a:rPr>
              <a:pPr algn="r"/>
              <a:t>‹#›</a:t>
            </a:fld>
            <a:endParaRPr lang="en-US" sz="1050" b="1">
              <a:latin typeface="+mj-lt"/>
            </a:endParaRPr>
          </a:p>
        </p:txBody>
      </p:sp>
      <p:sp>
        <p:nvSpPr>
          <p:cNvPr id="13" name="TextBox 12"/>
          <p:cNvSpPr txBox="1"/>
          <p:nvPr userDrawn="1"/>
        </p:nvSpPr>
        <p:spPr>
          <a:xfrm>
            <a:off x="408056" y="4845806"/>
            <a:ext cx="784189" cy="207749"/>
          </a:xfrm>
          <a:prstGeom prst="rect">
            <a:avLst/>
          </a:prstGeom>
          <a:noFill/>
        </p:spPr>
        <p:txBody>
          <a:bodyPr wrap="none" rtlCol="0">
            <a:spAutoFit/>
          </a:bodyPr>
          <a:lstStyle/>
          <a:p>
            <a:pPr algn="l"/>
            <a:r>
              <a:rPr lang="en-US" sz="75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granicus.com</a:t>
            </a:r>
            <a:endParaRPr lang="en-US" sz="75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7569" y="4824504"/>
            <a:ext cx="215762" cy="215762"/>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Folio &amp; Project 6">
    <p:spTree>
      <p:nvGrpSpPr>
        <p:cNvPr id="1" name=""/>
        <p:cNvGrpSpPr/>
        <p:nvPr/>
      </p:nvGrpSpPr>
      <p:grpSpPr>
        <a:xfrm>
          <a:off x="0" y="0"/>
          <a:ext cx="0" cy="0"/>
          <a:chOff x="0" y="0"/>
          <a:chExt cx="0" cy="0"/>
        </a:xfrm>
      </p:grpSpPr>
      <p:sp>
        <p:nvSpPr>
          <p:cNvPr id="42" name="Picture Placeholder 41"/>
          <p:cNvSpPr>
            <a:spLocks noGrp="1"/>
          </p:cNvSpPr>
          <p:nvPr>
            <p:ph type="pic" sz="quarter" idx="14" hasCustomPrompt="1"/>
          </p:nvPr>
        </p:nvSpPr>
        <p:spPr>
          <a:xfrm>
            <a:off x="385507" y="1439389"/>
            <a:ext cx="4014900" cy="2882473"/>
          </a:xfrm>
          <a:custGeom>
            <a:avLst/>
            <a:gdLst>
              <a:gd name="connsiteX0" fmla="*/ 0 w 4679951"/>
              <a:gd name="connsiteY0" fmla="*/ 0 h 2952750"/>
              <a:gd name="connsiteX1" fmla="*/ 4679951 w 4679951"/>
              <a:gd name="connsiteY1" fmla="*/ 0 h 2952750"/>
              <a:gd name="connsiteX2" fmla="*/ 4679951 w 4679951"/>
              <a:gd name="connsiteY2" fmla="*/ 2952750 h 2952750"/>
              <a:gd name="connsiteX3" fmla="*/ 0 w 4679951"/>
              <a:gd name="connsiteY3" fmla="*/ 2952750 h 2952750"/>
            </a:gdLst>
            <a:ahLst/>
            <a:cxnLst>
              <a:cxn ang="0">
                <a:pos x="connsiteX0" y="connsiteY0"/>
              </a:cxn>
              <a:cxn ang="0">
                <a:pos x="connsiteX1" y="connsiteY1"/>
              </a:cxn>
              <a:cxn ang="0">
                <a:pos x="connsiteX2" y="connsiteY2"/>
              </a:cxn>
              <a:cxn ang="0">
                <a:pos x="connsiteX3" y="connsiteY3"/>
              </a:cxn>
            </a:cxnLst>
            <a:rect l="l" t="t" r="r" b="b"/>
            <a:pathLst>
              <a:path w="4679951" h="2952750">
                <a:moveTo>
                  <a:pt x="0" y="0"/>
                </a:moveTo>
                <a:lnTo>
                  <a:pt x="4679951" y="0"/>
                </a:lnTo>
                <a:lnTo>
                  <a:pt x="4679951" y="2952750"/>
                </a:lnTo>
                <a:lnTo>
                  <a:pt x="0" y="2952750"/>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dirty="0"/>
              <a:t>Drag and drop image here</a:t>
            </a:r>
          </a:p>
        </p:txBody>
      </p:sp>
      <p:sp>
        <p:nvSpPr>
          <p:cNvPr id="43" name="Picture Placeholder 42"/>
          <p:cNvSpPr>
            <a:spLocks noGrp="1"/>
          </p:cNvSpPr>
          <p:nvPr>
            <p:ph type="pic" sz="quarter" idx="15" hasCustomPrompt="1"/>
          </p:nvPr>
        </p:nvSpPr>
        <p:spPr>
          <a:xfrm>
            <a:off x="4452080" y="1439388"/>
            <a:ext cx="2014622" cy="1417320"/>
          </a:xfrm>
          <a:custGeom>
            <a:avLst/>
            <a:gdLst>
              <a:gd name="connsiteX0" fmla="*/ 0 w 2339975"/>
              <a:gd name="connsiteY0" fmla="*/ 0 h 1476375"/>
              <a:gd name="connsiteX1" fmla="*/ 2339975 w 2339975"/>
              <a:gd name="connsiteY1" fmla="*/ 0 h 1476375"/>
              <a:gd name="connsiteX2" fmla="*/ 2339975 w 2339975"/>
              <a:gd name="connsiteY2" fmla="*/ 1476375 h 1476375"/>
              <a:gd name="connsiteX3" fmla="*/ 0 w 2339975"/>
              <a:gd name="connsiteY3" fmla="*/ 1476375 h 1476375"/>
            </a:gdLst>
            <a:ahLst/>
            <a:cxnLst>
              <a:cxn ang="0">
                <a:pos x="connsiteX0" y="connsiteY0"/>
              </a:cxn>
              <a:cxn ang="0">
                <a:pos x="connsiteX1" y="connsiteY1"/>
              </a:cxn>
              <a:cxn ang="0">
                <a:pos x="connsiteX2" y="connsiteY2"/>
              </a:cxn>
              <a:cxn ang="0">
                <a:pos x="connsiteX3" y="connsiteY3"/>
              </a:cxn>
            </a:cxnLst>
            <a:rect l="l" t="t" r="r" b="b"/>
            <a:pathLst>
              <a:path w="2339975" h="1476375">
                <a:moveTo>
                  <a:pt x="0" y="0"/>
                </a:moveTo>
                <a:lnTo>
                  <a:pt x="2339975" y="0"/>
                </a:lnTo>
                <a:lnTo>
                  <a:pt x="2339975" y="1476375"/>
                </a:lnTo>
                <a:lnTo>
                  <a:pt x="0" y="147637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dirty="0"/>
              <a:t>Drag and drop image here</a:t>
            </a:r>
          </a:p>
        </p:txBody>
      </p:sp>
      <p:sp>
        <p:nvSpPr>
          <p:cNvPr id="44" name="Picture Placeholder 43"/>
          <p:cNvSpPr>
            <a:spLocks noGrp="1"/>
          </p:cNvSpPr>
          <p:nvPr>
            <p:ph type="pic" sz="quarter" idx="16" hasCustomPrompt="1"/>
          </p:nvPr>
        </p:nvSpPr>
        <p:spPr>
          <a:xfrm>
            <a:off x="6518375" y="1439388"/>
            <a:ext cx="2014622" cy="1417320"/>
          </a:xfrm>
          <a:custGeom>
            <a:avLst/>
            <a:gdLst>
              <a:gd name="connsiteX0" fmla="*/ 0 w 2339975"/>
              <a:gd name="connsiteY0" fmla="*/ 0 h 1476375"/>
              <a:gd name="connsiteX1" fmla="*/ 2339975 w 2339975"/>
              <a:gd name="connsiteY1" fmla="*/ 0 h 1476375"/>
              <a:gd name="connsiteX2" fmla="*/ 2339975 w 2339975"/>
              <a:gd name="connsiteY2" fmla="*/ 1476375 h 1476375"/>
              <a:gd name="connsiteX3" fmla="*/ 0 w 2339975"/>
              <a:gd name="connsiteY3" fmla="*/ 1476375 h 1476375"/>
            </a:gdLst>
            <a:ahLst/>
            <a:cxnLst>
              <a:cxn ang="0">
                <a:pos x="connsiteX0" y="connsiteY0"/>
              </a:cxn>
              <a:cxn ang="0">
                <a:pos x="connsiteX1" y="connsiteY1"/>
              </a:cxn>
              <a:cxn ang="0">
                <a:pos x="connsiteX2" y="connsiteY2"/>
              </a:cxn>
              <a:cxn ang="0">
                <a:pos x="connsiteX3" y="connsiteY3"/>
              </a:cxn>
            </a:cxnLst>
            <a:rect l="l" t="t" r="r" b="b"/>
            <a:pathLst>
              <a:path w="2339975" h="1476375">
                <a:moveTo>
                  <a:pt x="0" y="0"/>
                </a:moveTo>
                <a:lnTo>
                  <a:pt x="2339975" y="0"/>
                </a:lnTo>
                <a:lnTo>
                  <a:pt x="2339975" y="1476375"/>
                </a:lnTo>
                <a:lnTo>
                  <a:pt x="0" y="147637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dirty="0"/>
              <a:t>Drag and drop image here</a:t>
            </a:r>
          </a:p>
        </p:txBody>
      </p:sp>
      <p:sp>
        <p:nvSpPr>
          <p:cNvPr id="45" name="Picture Placeholder 44"/>
          <p:cNvSpPr>
            <a:spLocks noGrp="1"/>
          </p:cNvSpPr>
          <p:nvPr>
            <p:ph type="pic" sz="quarter" idx="17" hasCustomPrompt="1"/>
          </p:nvPr>
        </p:nvSpPr>
        <p:spPr>
          <a:xfrm>
            <a:off x="4452081" y="2904542"/>
            <a:ext cx="2014622" cy="1417320"/>
          </a:xfrm>
          <a:custGeom>
            <a:avLst/>
            <a:gdLst>
              <a:gd name="connsiteX0" fmla="*/ 0 w 2339975"/>
              <a:gd name="connsiteY0" fmla="*/ 0 h 1476375"/>
              <a:gd name="connsiteX1" fmla="*/ 2339975 w 2339975"/>
              <a:gd name="connsiteY1" fmla="*/ 0 h 1476375"/>
              <a:gd name="connsiteX2" fmla="*/ 2339975 w 2339975"/>
              <a:gd name="connsiteY2" fmla="*/ 1476375 h 1476375"/>
              <a:gd name="connsiteX3" fmla="*/ 0 w 2339975"/>
              <a:gd name="connsiteY3" fmla="*/ 1476375 h 1476375"/>
            </a:gdLst>
            <a:ahLst/>
            <a:cxnLst>
              <a:cxn ang="0">
                <a:pos x="connsiteX0" y="connsiteY0"/>
              </a:cxn>
              <a:cxn ang="0">
                <a:pos x="connsiteX1" y="connsiteY1"/>
              </a:cxn>
              <a:cxn ang="0">
                <a:pos x="connsiteX2" y="connsiteY2"/>
              </a:cxn>
              <a:cxn ang="0">
                <a:pos x="connsiteX3" y="connsiteY3"/>
              </a:cxn>
            </a:cxnLst>
            <a:rect l="l" t="t" r="r" b="b"/>
            <a:pathLst>
              <a:path w="2339975" h="1476375">
                <a:moveTo>
                  <a:pt x="0" y="0"/>
                </a:moveTo>
                <a:lnTo>
                  <a:pt x="2339975" y="0"/>
                </a:lnTo>
                <a:lnTo>
                  <a:pt x="2339975" y="1476375"/>
                </a:lnTo>
                <a:lnTo>
                  <a:pt x="0" y="147637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dirty="0"/>
              <a:t>Drag and drop image here</a:t>
            </a:r>
          </a:p>
        </p:txBody>
      </p:sp>
      <p:sp>
        <p:nvSpPr>
          <p:cNvPr id="46" name="Picture Placeholder 45"/>
          <p:cNvSpPr>
            <a:spLocks noGrp="1"/>
          </p:cNvSpPr>
          <p:nvPr>
            <p:ph type="pic" sz="quarter" idx="18" hasCustomPrompt="1"/>
          </p:nvPr>
        </p:nvSpPr>
        <p:spPr>
          <a:xfrm>
            <a:off x="6518375" y="2904542"/>
            <a:ext cx="2014622" cy="1417320"/>
          </a:xfrm>
          <a:custGeom>
            <a:avLst/>
            <a:gdLst>
              <a:gd name="connsiteX0" fmla="*/ 0 w 2339975"/>
              <a:gd name="connsiteY0" fmla="*/ 0 h 1476375"/>
              <a:gd name="connsiteX1" fmla="*/ 2339975 w 2339975"/>
              <a:gd name="connsiteY1" fmla="*/ 0 h 1476375"/>
              <a:gd name="connsiteX2" fmla="*/ 2339975 w 2339975"/>
              <a:gd name="connsiteY2" fmla="*/ 1476375 h 1476375"/>
              <a:gd name="connsiteX3" fmla="*/ 0 w 2339975"/>
              <a:gd name="connsiteY3" fmla="*/ 1476375 h 1476375"/>
            </a:gdLst>
            <a:ahLst/>
            <a:cxnLst>
              <a:cxn ang="0">
                <a:pos x="connsiteX0" y="connsiteY0"/>
              </a:cxn>
              <a:cxn ang="0">
                <a:pos x="connsiteX1" y="connsiteY1"/>
              </a:cxn>
              <a:cxn ang="0">
                <a:pos x="connsiteX2" y="connsiteY2"/>
              </a:cxn>
              <a:cxn ang="0">
                <a:pos x="connsiteX3" y="connsiteY3"/>
              </a:cxn>
            </a:cxnLst>
            <a:rect l="l" t="t" r="r" b="b"/>
            <a:pathLst>
              <a:path w="2339975" h="1476375">
                <a:moveTo>
                  <a:pt x="0" y="0"/>
                </a:moveTo>
                <a:lnTo>
                  <a:pt x="2339975" y="0"/>
                </a:lnTo>
                <a:lnTo>
                  <a:pt x="2339975" y="1476375"/>
                </a:lnTo>
                <a:lnTo>
                  <a:pt x="0" y="1476375"/>
                </a:lnTo>
                <a:close/>
              </a:path>
            </a:pathLst>
          </a:custGeom>
        </p:spPr>
        <p:txBody>
          <a:bodyPr wrap="square" anchor="ctr">
            <a:noAutofit/>
          </a:bodyPr>
          <a:lstStyle>
            <a:lvl1pPr marL="0" indent="0" algn="ctr">
              <a:buNone/>
              <a:defRPr sz="1350">
                <a:solidFill>
                  <a:schemeClr val="bg1">
                    <a:lumMod val="65000"/>
                  </a:schemeClr>
                </a:solidFill>
              </a:defRPr>
            </a:lvl1pPr>
          </a:lstStyle>
          <a:p>
            <a:r>
              <a:rPr lang="en-US" dirty="0"/>
              <a:t>Drag and drop image here</a:t>
            </a:r>
          </a:p>
        </p:txBody>
      </p:sp>
      <p:sp>
        <p:nvSpPr>
          <p:cNvPr id="14" name="Slide Number Placeholder 5"/>
          <p:cNvSpPr txBox="1">
            <a:spLocks/>
          </p:cNvSpPr>
          <p:nvPr userDrawn="1"/>
        </p:nvSpPr>
        <p:spPr>
          <a:xfrm>
            <a:off x="8508507" y="4847232"/>
            <a:ext cx="476468" cy="183662"/>
          </a:xfrm>
          <a:prstGeom prst="rect">
            <a:avLst/>
          </a:prstGeom>
        </p:spPr>
        <p:txBody>
          <a:bodyPr vert="horz" lIns="45720" tIns="22860" rIns="45720" bIns="2286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7A186AE-F4AD-4FA7-9F32-F8C5D3D896FE}" type="slidenum">
              <a:rPr lang="en-US" sz="1050" b="1" smtClean="0">
                <a:latin typeface="+mj-lt"/>
              </a:rPr>
              <a:pPr algn="r"/>
              <a:t>‹#›</a:t>
            </a:fld>
            <a:endParaRPr lang="en-US" sz="1050" b="1">
              <a:latin typeface="+mj-lt"/>
            </a:endParaRPr>
          </a:p>
        </p:txBody>
      </p:sp>
      <p:sp>
        <p:nvSpPr>
          <p:cNvPr id="23" name="Text Placeholder 2"/>
          <p:cNvSpPr>
            <a:spLocks noGrp="1"/>
          </p:cNvSpPr>
          <p:nvPr>
            <p:ph type="body" sz="quarter" idx="11"/>
          </p:nvPr>
        </p:nvSpPr>
        <p:spPr>
          <a:xfrm>
            <a:off x="385507" y="190499"/>
            <a:ext cx="8333191" cy="361371"/>
          </a:xfrm>
        </p:spPr>
        <p:txBody>
          <a:bodyPr>
            <a:noAutofit/>
          </a:bodyPr>
          <a:lstStyle>
            <a:lvl1pPr marL="0" indent="0">
              <a:buFontTx/>
              <a:buNone/>
              <a:defRPr sz="2400" b="1" spc="100" baseline="0">
                <a:solidFill>
                  <a:schemeClr val="accent1"/>
                </a:solidFill>
                <a:latin typeface="+mj-lt"/>
              </a:defRPr>
            </a:lvl1pPr>
          </a:lstStyle>
          <a:p>
            <a:pPr lvl="0"/>
            <a:endParaRPr lang="en-US"/>
          </a:p>
        </p:txBody>
      </p:sp>
      <p:sp>
        <p:nvSpPr>
          <p:cNvPr id="24" name="Text Placeholder 2"/>
          <p:cNvSpPr>
            <a:spLocks noGrp="1"/>
          </p:cNvSpPr>
          <p:nvPr>
            <p:ph type="body" sz="quarter" idx="12" hasCustomPrompt="1"/>
          </p:nvPr>
        </p:nvSpPr>
        <p:spPr>
          <a:xfrm>
            <a:off x="1330536" y="599186"/>
            <a:ext cx="7388161" cy="283315"/>
          </a:xfrm>
        </p:spPr>
        <p:txBody>
          <a:bodyPr anchor="t">
            <a:noAutofit/>
          </a:bodyPr>
          <a:lstStyle>
            <a:lvl1pPr marL="0" marR="0" indent="0" algn="l" defTabSz="685800" rtl="0" eaLnBrk="1" fontAlgn="auto" latinLnBrk="0" hangingPunct="1">
              <a:lnSpc>
                <a:spcPct val="90000"/>
              </a:lnSpc>
              <a:spcBef>
                <a:spcPts val="750"/>
              </a:spcBef>
              <a:spcAft>
                <a:spcPts val="0"/>
              </a:spcAft>
              <a:buClrTx/>
              <a:buSzTx/>
              <a:buFontTx/>
              <a:buNone/>
              <a:tabLst/>
              <a:defRPr sz="1800" spc="100" baseline="0">
                <a:solidFill>
                  <a:schemeClr val="tx2"/>
                </a:solidFill>
                <a:latin typeface="+mn-lt"/>
              </a:defRPr>
            </a:lvl1pPr>
          </a:lstStyle>
          <a:p>
            <a:pPr lvl="0"/>
            <a:r>
              <a:rPr lang="en-US" noProof="0"/>
              <a:t>Put Your Great Subtitle Here</a:t>
            </a:r>
          </a:p>
        </p:txBody>
      </p:sp>
      <p:sp>
        <p:nvSpPr>
          <p:cNvPr id="12" name="TextBox 11"/>
          <p:cNvSpPr txBox="1"/>
          <p:nvPr userDrawn="1"/>
        </p:nvSpPr>
        <p:spPr>
          <a:xfrm>
            <a:off x="408056" y="4845806"/>
            <a:ext cx="784189" cy="207749"/>
          </a:xfrm>
          <a:prstGeom prst="rect">
            <a:avLst/>
          </a:prstGeom>
          <a:noFill/>
        </p:spPr>
        <p:txBody>
          <a:bodyPr wrap="none" rtlCol="0">
            <a:spAutoFit/>
          </a:bodyPr>
          <a:lstStyle/>
          <a:p>
            <a:pPr algn="l"/>
            <a:r>
              <a:rPr lang="en-US" sz="75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granicus.com</a:t>
            </a:r>
            <a:endParaRPr lang="en-US" sz="75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7569" y="4824504"/>
            <a:ext cx="215762" cy="215762"/>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am Single 1">
    <p:spTree>
      <p:nvGrpSpPr>
        <p:cNvPr id="1" name=""/>
        <p:cNvGrpSpPr/>
        <p:nvPr/>
      </p:nvGrpSpPr>
      <p:grpSpPr>
        <a:xfrm>
          <a:off x="0" y="0"/>
          <a:ext cx="0" cy="0"/>
          <a:chOff x="0" y="0"/>
          <a:chExt cx="0" cy="0"/>
        </a:xfrm>
      </p:grpSpPr>
      <p:grpSp>
        <p:nvGrpSpPr>
          <p:cNvPr id="3" name="Group 2"/>
          <p:cNvGrpSpPr/>
          <p:nvPr userDrawn="1"/>
        </p:nvGrpSpPr>
        <p:grpSpPr>
          <a:xfrm>
            <a:off x="0" y="1716245"/>
            <a:ext cx="9144000" cy="3843724"/>
            <a:chOff x="0" y="8787280"/>
            <a:chExt cx="46816963" cy="19680105"/>
          </a:xfrm>
        </p:grpSpPr>
        <p:sp>
          <p:nvSpPr>
            <p:cNvPr id="4" name="Freeform 9"/>
            <p:cNvSpPr>
              <a:spLocks/>
            </p:cNvSpPr>
            <p:nvPr/>
          </p:nvSpPr>
          <p:spPr bwMode="auto">
            <a:xfrm>
              <a:off x="0" y="8787280"/>
              <a:ext cx="46816963" cy="19680105"/>
            </a:xfrm>
            <a:custGeom>
              <a:avLst/>
              <a:gdLst>
                <a:gd name="T0" fmla="*/ 0 w 3200"/>
                <a:gd name="T1" fmla="*/ 866 h 1341"/>
                <a:gd name="T2" fmla="*/ 0 w 3200"/>
                <a:gd name="T3" fmla="*/ 901 h 1341"/>
                <a:gd name="T4" fmla="*/ 3200 w 3200"/>
                <a:gd name="T5" fmla="*/ 1043 h 1341"/>
                <a:gd name="T6" fmla="*/ 3200 w 3200"/>
                <a:gd name="T7" fmla="*/ 785 h 1341"/>
                <a:gd name="T8" fmla="*/ 0 w 3200"/>
                <a:gd name="T9" fmla="*/ 866 h 1341"/>
              </a:gdLst>
              <a:ahLst/>
              <a:cxnLst>
                <a:cxn ang="0">
                  <a:pos x="T0" y="T1"/>
                </a:cxn>
                <a:cxn ang="0">
                  <a:pos x="T2" y="T3"/>
                </a:cxn>
                <a:cxn ang="0">
                  <a:pos x="T4" y="T5"/>
                </a:cxn>
                <a:cxn ang="0">
                  <a:pos x="T6" y="T7"/>
                </a:cxn>
                <a:cxn ang="0">
                  <a:pos x="T8" y="T9"/>
                </a:cxn>
              </a:cxnLst>
              <a:rect l="0" t="0" r="r" b="b"/>
              <a:pathLst>
                <a:path w="3200" h="1341">
                  <a:moveTo>
                    <a:pt x="0" y="866"/>
                  </a:moveTo>
                  <a:cubicBezTo>
                    <a:pt x="0" y="901"/>
                    <a:pt x="0" y="901"/>
                    <a:pt x="0" y="901"/>
                  </a:cubicBezTo>
                  <a:cubicBezTo>
                    <a:pt x="1318" y="262"/>
                    <a:pt x="2332" y="1341"/>
                    <a:pt x="3200" y="1043"/>
                  </a:cubicBezTo>
                  <a:cubicBezTo>
                    <a:pt x="3200" y="785"/>
                    <a:pt x="3200" y="785"/>
                    <a:pt x="3200" y="785"/>
                  </a:cubicBezTo>
                  <a:cubicBezTo>
                    <a:pt x="2332" y="1084"/>
                    <a:pt x="1106" y="0"/>
                    <a:pt x="0" y="866"/>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sp>
          <p:nvSpPr>
            <p:cNvPr id="5" name="Freeform 13"/>
            <p:cNvSpPr>
              <a:spLocks/>
            </p:cNvSpPr>
            <p:nvPr/>
          </p:nvSpPr>
          <p:spPr bwMode="auto">
            <a:xfrm>
              <a:off x="18066281" y="15584557"/>
              <a:ext cx="28034062" cy="6921158"/>
            </a:xfrm>
            <a:custGeom>
              <a:avLst/>
              <a:gdLst>
                <a:gd name="T0" fmla="*/ 0 w 1250"/>
                <a:gd name="T1" fmla="*/ 24 h 305"/>
                <a:gd name="T2" fmla="*/ 1250 w 1250"/>
                <a:gd name="T3" fmla="*/ 186 h 305"/>
                <a:gd name="T4" fmla="*/ 0 w 1250"/>
                <a:gd name="T5" fmla="*/ 24 h 305"/>
              </a:gdLst>
              <a:ahLst/>
              <a:cxnLst>
                <a:cxn ang="0">
                  <a:pos x="T0" y="T1"/>
                </a:cxn>
                <a:cxn ang="0">
                  <a:pos x="T2" y="T3"/>
                </a:cxn>
                <a:cxn ang="0">
                  <a:pos x="T4" y="T5"/>
                </a:cxn>
              </a:cxnLst>
              <a:rect l="0" t="0" r="r" b="b"/>
              <a:pathLst>
                <a:path w="1250" h="305">
                  <a:moveTo>
                    <a:pt x="0" y="24"/>
                  </a:moveTo>
                  <a:cubicBezTo>
                    <a:pt x="389" y="21"/>
                    <a:pt x="900" y="305"/>
                    <a:pt x="1250" y="186"/>
                  </a:cubicBezTo>
                  <a:cubicBezTo>
                    <a:pt x="856" y="265"/>
                    <a:pt x="425" y="0"/>
                    <a:pt x="0" y="24"/>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grpSp>
      <p:sp>
        <p:nvSpPr>
          <p:cNvPr id="7" name="Picture Placeholder 6"/>
          <p:cNvSpPr>
            <a:spLocks noGrp="1"/>
          </p:cNvSpPr>
          <p:nvPr>
            <p:ph type="pic" sz="quarter" idx="10" hasCustomPrompt="1"/>
          </p:nvPr>
        </p:nvSpPr>
        <p:spPr>
          <a:xfrm>
            <a:off x="5072233" y="1599073"/>
            <a:ext cx="2308403" cy="2308403"/>
          </a:xfrm>
          <a:prstGeom prst="ellipse">
            <a:avLst/>
          </a:prstGeom>
          <a:solidFill>
            <a:schemeClr val="bg1">
              <a:lumMod val="85000"/>
            </a:schemeClr>
          </a:solidFill>
        </p:spPr>
        <p:txBody>
          <a:bodyPr anchor="ct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chemeClr val="bg1"/>
                </a:solidFill>
              </a:defRPr>
            </a:lvl1pPr>
          </a:lstStyle>
          <a:p>
            <a:r>
              <a:rPr lang="en-US" dirty="0"/>
              <a:t>Drag and drop image here</a:t>
            </a:r>
          </a:p>
        </p:txBody>
      </p:sp>
      <p:sp>
        <p:nvSpPr>
          <p:cNvPr id="11" name="Text Placeholder 2"/>
          <p:cNvSpPr>
            <a:spLocks noGrp="1"/>
          </p:cNvSpPr>
          <p:nvPr>
            <p:ph type="body" sz="quarter" idx="11"/>
          </p:nvPr>
        </p:nvSpPr>
        <p:spPr>
          <a:xfrm>
            <a:off x="385507" y="190499"/>
            <a:ext cx="8333191" cy="361371"/>
          </a:xfrm>
        </p:spPr>
        <p:txBody>
          <a:bodyPr>
            <a:noAutofit/>
          </a:bodyPr>
          <a:lstStyle>
            <a:lvl1pPr marL="0" indent="0">
              <a:buFontTx/>
              <a:buNone/>
              <a:defRPr sz="2400" b="1" spc="100" baseline="0">
                <a:solidFill>
                  <a:schemeClr val="accent1"/>
                </a:solidFill>
                <a:latin typeface="+mj-lt"/>
              </a:defRPr>
            </a:lvl1pPr>
          </a:lstStyle>
          <a:p>
            <a:pPr lvl="0"/>
            <a:endParaRPr lang="en-US"/>
          </a:p>
        </p:txBody>
      </p:sp>
      <p:sp>
        <p:nvSpPr>
          <p:cNvPr id="12" name="Text Placeholder 2"/>
          <p:cNvSpPr>
            <a:spLocks noGrp="1"/>
          </p:cNvSpPr>
          <p:nvPr>
            <p:ph type="body" sz="quarter" idx="12" hasCustomPrompt="1"/>
          </p:nvPr>
        </p:nvSpPr>
        <p:spPr>
          <a:xfrm>
            <a:off x="1330536" y="599186"/>
            <a:ext cx="7388161" cy="283315"/>
          </a:xfrm>
        </p:spPr>
        <p:txBody>
          <a:bodyPr anchor="t">
            <a:noAutofit/>
          </a:bodyPr>
          <a:lstStyle>
            <a:lvl1pPr marL="0" marR="0" indent="0" algn="l" defTabSz="685800" rtl="0" eaLnBrk="1" fontAlgn="auto" latinLnBrk="0" hangingPunct="1">
              <a:lnSpc>
                <a:spcPct val="90000"/>
              </a:lnSpc>
              <a:spcBef>
                <a:spcPts val="750"/>
              </a:spcBef>
              <a:spcAft>
                <a:spcPts val="0"/>
              </a:spcAft>
              <a:buClrTx/>
              <a:buSzTx/>
              <a:buFontTx/>
              <a:buNone/>
              <a:tabLst/>
              <a:defRPr sz="1800" spc="100" baseline="0">
                <a:solidFill>
                  <a:schemeClr val="tx2"/>
                </a:solidFill>
                <a:latin typeface="+mn-lt"/>
              </a:defRPr>
            </a:lvl1pPr>
          </a:lstStyle>
          <a:p>
            <a:pPr lvl="0"/>
            <a:r>
              <a:rPr lang="en-US" noProof="0"/>
              <a:t>Put Your Great Subtitle Here</a:t>
            </a:r>
          </a:p>
        </p:txBody>
      </p:sp>
      <p:sp>
        <p:nvSpPr>
          <p:cNvPr id="13" name="Slide Number Placeholder 5"/>
          <p:cNvSpPr txBox="1">
            <a:spLocks/>
          </p:cNvSpPr>
          <p:nvPr userDrawn="1"/>
        </p:nvSpPr>
        <p:spPr>
          <a:xfrm>
            <a:off x="8508507" y="4847232"/>
            <a:ext cx="476468" cy="183662"/>
          </a:xfrm>
          <a:prstGeom prst="rect">
            <a:avLst/>
          </a:prstGeom>
        </p:spPr>
        <p:txBody>
          <a:bodyPr vert="horz" lIns="45720" tIns="22860" rIns="45720" bIns="2286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7A186AE-F4AD-4FA7-9F32-F8C5D3D896FE}" type="slidenum">
              <a:rPr lang="en-US" sz="1050" b="1" smtClean="0">
                <a:latin typeface="+mj-lt"/>
              </a:rPr>
              <a:pPr algn="r"/>
              <a:t>‹#›</a:t>
            </a:fld>
            <a:endParaRPr lang="en-US" sz="1050" b="1">
              <a:latin typeface="+mj-lt"/>
            </a:endParaRPr>
          </a:p>
        </p:txBody>
      </p:sp>
      <p:sp>
        <p:nvSpPr>
          <p:cNvPr id="19" name="Content Placeholder 18"/>
          <p:cNvSpPr>
            <a:spLocks noGrp="1"/>
          </p:cNvSpPr>
          <p:nvPr>
            <p:ph sz="quarter" idx="13" hasCustomPrompt="1"/>
          </p:nvPr>
        </p:nvSpPr>
        <p:spPr>
          <a:xfrm>
            <a:off x="1213279" y="1709152"/>
            <a:ext cx="3475037" cy="2088244"/>
          </a:xfrm>
        </p:spPr>
        <p:txBody>
          <a:bodyPr anchor="ctr"/>
          <a:lstStyle>
            <a:lvl1pPr marL="0" indent="0" algn="r">
              <a:spcAft>
                <a:spcPts val="300"/>
              </a:spcAft>
              <a:buNone/>
              <a:defRPr sz="2400"/>
            </a:lvl1pPr>
            <a:lvl2pPr marL="9525" indent="0" algn="r">
              <a:spcAft>
                <a:spcPts val="1200"/>
              </a:spcAft>
              <a:buNone/>
              <a:tabLst/>
              <a:defRPr i="1">
                <a:solidFill>
                  <a:schemeClr val="tx1">
                    <a:lumMod val="50000"/>
                    <a:lumOff val="50000"/>
                  </a:schemeClr>
                </a:solidFill>
              </a:defRPr>
            </a:lvl2pPr>
            <a:lvl3pPr marL="30163" indent="0" algn="r">
              <a:buNone/>
              <a:tabLst/>
              <a:defRPr/>
            </a:lvl3pPr>
          </a:lstStyle>
          <a:p>
            <a:pPr lvl="0"/>
            <a:r>
              <a:rPr lang="en-US" dirty="0"/>
              <a:t>Speaker Name</a:t>
            </a:r>
          </a:p>
          <a:p>
            <a:pPr lvl="1"/>
            <a:r>
              <a:rPr lang="en-US" dirty="0"/>
              <a:t>Speaker title</a:t>
            </a:r>
          </a:p>
          <a:p>
            <a:pPr lvl="2"/>
            <a:r>
              <a:rPr lang="en-US" dirty="0"/>
              <a:t>Speaker Bio</a:t>
            </a:r>
          </a:p>
        </p:txBody>
      </p:sp>
      <p:sp>
        <p:nvSpPr>
          <p:cNvPr id="16" name="TextBox 15"/>
          <p:cNvSpPr txBox="1"/>
          <p:nvPr userDrawn="1"/>
        </p:nvSpPr>
        <p:spPr>
          <a:xfrm>
            <a:off x="408056" y="4845806"/>
            <a:ext cx="784189" cy="207749"/>
          </a:xfrm>
          <a:prstGeom prst="rect">
            <a:avLst/>
          </a:prstGeom>
          <a:noFill/>
        </p:spPr>
        <p:txBody>
          <a:bodyPr wrap="none" rtlCol="0">
            <a:spAutoFit/>
          </a:bodyPr>
          <a:lstStyle/>
          <a:p>
            <a:pPr algn="l"/>
            <a:r>
              <a:rPr lang="en-US" sz="75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granicus.com</a:t>
            </a:r>
            <a:endParaRPr lang="en-US" sz="75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7569" y="4824504"/>
            <a:ext cx="215762" cy="215762"/>
          </a:xfrm>
          <a:prstGeom prst="rect">
            <a:avLst/>
          </a:prstGeom>
        </p:spPr>
      </p:pic>
    </p:spTree>
    <p:extLst>
      <p:ext uri="{BB962C8B-B14F-4D97-AF65-F5344CB8AC3E}">
        <p14:creationId xmlns:p14="http://schemas.microsoft.com/office/powerpoint/2010/main" val="42517346"/>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am Single 1">
    <p:spTree>
      <p:nvGrpSpPr>
        <p:cNvPr id="1" name=""/>
        <p:cNvGrpSpPr/>
        <p:nvPr/>
      </p:nvGrpSpPr>
      <p:grpSpPr>
        <a:xfrm>
          <a:off x="0" y="0"/>
          <a:ext cx="0" cy="0"/>
          <a:chOff x="0" y="0"/>
          <a:chExt cx="0" cy="0"/>
        </a:xfrm>
      </p:grpSpPr>
      <p:grpSp>
        <p:nvGrpSpPr>
          <p:cNvPr id="3" name="Group 2"/>
          <p:cNvGrpSpPr/>
          <p:nvPr userDrawn="1"/>
        </p:nvGrpSpPr>
        <p:grpSpPr>
          <a:xfrm>
            <a:off x="0" y="1716245"/>
            <a:ext cx="9144000" cy="3843724"/>
            <a:chOff x="0" y="8787280"/>
            <a:chExt cx="46816963" cy="19680105"/>
          </a:xfrm>
        </p:grpSpPr>
        <p:sp>
          <p:nvSpPr>
            <p:cNvPr id="4" name="Freeform 9"/>
            <p:cNvSpPr>
              <a:spLocks/>
            </p:cNvSpPr>
            <p:nvPr/>
          </p:nvSpPr>
          <p:spPr bwMode="auto">
            <a:xfrm>
              <a:off x="0" y="8787280"/>
              <a:ext cx="46816963" cy="19680105"/>
            </a:xfrm>
            <a:custGeom>
              <a:avLst/>
              <a:gdLst>
                <a:gd name="T0" fmla="*/ 0 w 3200"/>
                <a:gd name="T1" fmla="*/ 866 h 1341"/>
                <a:gd name="T2" fmla="*/ 0 w 3200"/>
                <a:gd name="T3" fmla="*/ 901 h 1341"/>
                <a:gd name="T4" fmla="*/ 3200 w 3200"/>
                <a:gd name="T5" fmla="*/ 1043 h 1341"/>
                <a:gd name="T6" fmla="*/ 3200 w 3200"/>
                <a:gd name="T7" fmla="*/ 785 h 1341"/>
                <a:gd name="T8" fmla="*/ 0 w 3200"/>
                <a:gd name="T9" fmla="*/ 866 h 1341"/>
              </a:gdLst>
              <a:ahLst/>
              <a:cxnLst>
                <a:cxn ang="0">
                  <a:pos x="T0" y="T1"/>
                </a:cxn>
                <a:cxn ang="0">
                  <a:pos x="T2" y="T3"/>
                </a:cxn>
                <a:cxn ang="0">
                  <a:pos x="T4" y="T5"/>
                </a:cxn>
                <a:cxn ang="0">
                  <a:pos x="T6" y="T7"/>
                </a:cxn>
                <a:cxn ang="0">
                  <a:pos x="T8" y="T9"/>
                </a:cxn>
              </a:cxnLst>
              <a:rect l="0" t="0" r="r" b="b"/>
              <a:pathLst>
                <a:path w="3200" h="1341">
                  <a:moveTo>
                    <a:pt x="0" y="866"/>
                  </a:moveTo>
                  <a:cubicBezTo>
                    <a:pt x="0" y="901"/>
                    <a:pt x="0" y="901"/>
                    <a:pt x="0" y="901"/>
                  </a:cubicBezTo>
                  <a:cubicBezTo>
                    <a:pt x="1318" y="262"/>
                    <a:pt x="2332" y="1341"/>
                    <a:pt x="3200" y="1043"/>
                  </a:cubicBezTo>
                  <a:cubicBezTo>
                    <a:pt x="3200" y="785"/>
                    <a:pt x="3200" y="785"/>
                    <a:pt x="3200" y="785"/>
                  </a:cubicBezTo>
                  <a:cubicBezTo>
                    <a:pt x="2332" y="1084"/>
                    <a:pt x="1106" y="0"/>
                    <a:pt x="0" y="866"/>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sp>
          <p:nvSpPr>
            <p:cNvPr id="5" name="Freeform 13"/>
            <p:cNvSpPr>
              <a:spLocks/>
            </p:cNvSpPr>
            <p:nvPr/>
          </p:nvSpPr>
          <p:spPr bwMode="auto">
            <a:xfrm>
              <a:off x="18066281" y="15584557"/>
              <a:ext cx="28034062" cy="6921158"/>
            </a:xfrm>
            <a:custGeom>
              <a:avLst/>
              <a:gdLst>
                <a:gd name="T0" fmla="*/ 0 w 1250"/>
                <a:gd name="T1" fmla="*/ 24 h 305"/>
                <a:gd name="T2" fmla="*/ 1250 w 1250"/>
                <a:gd name="T3" fmla="*/ 186 h 305"/>
                <a:gd name="T4" fmla="*/ 0 w 1250"/>
                <a:gd name="T5" fmla="*/ 24 h 305"/>
              </a:gdLst>
              <a:ahLst/>
              <a:cxnLst>
                <a:cxn ang="0">
                  <a:pos x="T0" y="T1"/>
                </a:cxn>
                <a:cxn ang="0">
                  <a:pos x="T2" y="T3"/>
                </a:cxn>
                <a:cxn ang="0">
                  <a:pos x="T4" y="T5"/>
                </a:cxn>
              </a:cxnLst>
              <a:rect l="0" t="0" r="r" b="b"/>
              <a:pathLst>
                <a:path w="1250" h="305">
                  <a:moveTo>
                    <a:pt x="0" y="24"/>
                  </a:moveTo>
                  <a:cubicBezTo>
                    <a:pt x="389" y="21"/>
                    <a:pt x="900" y="305"/>
                    <a:pt x="1250" y="186"/>
                  </a:cubicBezTo>
                  <a:cubicBezTo>
                    <a:pt x="856" y="265"/>
                    <a:pt x="425" y="0"/>
                    <a:pt x="0" y="24"/>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grpSp>
      <p:sp>
        <p:nvSpPr>
          <p:cNvPr id="7" name="Picture Placeholder 6"/>
          <p:cNvSpPr>
            <a:spLocks noGrp="1"/>
          </p:cNvSpPr>
          <p:nvPr>
            <p:ph type="pic" sz="quarter" idx="10" hasCustomPrompt="1"/>
          </p:nvPr>
        </p:nvSpPr>
        <p:spPr>
          <a:xfrm>
            <a:off x="888160" y="1515177"/>
            <a:ext cx="2308403" cy="2308403"/>
          </a:xfrm>
          <a:prstGeom prst="ellipse">
            <a:avLst/>
          </a:prstGeom>
          <a:solidFill>
            <a:schemeClr val="bg1">
              <a:lumMod val="85000"/>
            </a:schemeClr>
          </a:solidFill>
        </p:spPr>
        <p:txBody>
          <a:bodyPr anchor="ct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chemeClr val="bg1"/>
                </a:solidFill>
              </a:defRPr>
            </a:lvl1pPr>
          </a:lstStyle>
          <a:p>
            <a:r>
              <a:rPr lang="en-US" dirty="0"/>
              <a:t>Drag and drop image here</a:t>
            </a:r>
          </a:p>
        </p:txBody>
      </p:sp>
      <p:sp>
        <p:nvSpPr>
          <p:cNvPr id="11" name="Text Placeholder 2"/>
          <p:cNvSpPr>
            <a:spLocks noGrp="1"/>
          </p:cNvSpPr>
          <p:nvPr>
            <p:ph type="body" sz="quarter" idx="11"/>
          </p:nvPr>
        </p:nvSpPr>
        <p:spPr>
          <a:xfrm>
            <a:off x="385507" y="190499"/>
            <a:ext cx="8333191" cy="361371"/>
          </a:xfrm>
        </p:spPr>
        <p:txBody>
          <a:bodyPr>
            <a:noAutofit/>
          </a:bodyPr>
          <a:lstStyle>
            <a:lvl1pPr marL="0" indent="0">
              <a:buFontTx/>
              <a:buNone/>
              <a:defRPr sz="2400" b="1" spc="100" baseline="0">
                <a:solidFill>
                  <a:schemeClr val="accent1"/>
                </a:solidFill>
                <a:latin typeface="+mj-lt"/>
              </a:defRPr>
            </a:lvl1pPr>
          </a:lstStyle>
          <a:p>
            <a:pPr lvl="0"/>
            <a:endParaRPr lang="en-US"/>
          </a:p>
        </p:txBody>
      </p:sp>
      <p:sp>
        <p:nvSpPr>
          <p:cNvPr id="12" name="Text Placeholder 2"/>
          <p:cNvSpPr>
            <a:spLocks noGrp="1"/>
          </p:cNvSpPr>
          <p:nvPr>
            <p:ph type="body" sz="quarter" idx="12" hasCustomPrompt="1"/>
          </p:nvPr>
        </p:nvSpPr>
        <p:spPr>
          <a:xfrm>
            <a:off x="1330536" y="599186"/>
            <a:ext cx="7388161" cy="283315"/>
          </a:xfrm>
        </p:spPr>
        <p:txBody>
          <a:bodyPr anchor="t">
            <a:noAutofit/>
          </a:bodyPr>
          <a:lstStyle>
            <a:lvl1pPr marL="0" marR="0" indent="0" algn="l" defTabSz="685800" rtl="0" eaLnBrk="1" fontAlgn="auto" latinLnBrk="0" hangingPunct="1">
              <a:lnSpc>
                <a:spcPct val="90000"/>
              </a:lnSpc>
              <a:spcBef>
                <a:spcPts val="750"/>
              </a:spcBef>
              <a:spcAft>
                <a:spcPts val="0"/>
              </a:spcAft>
              <a:buClrTx/>
              <a:buSzTx/>
              <a:buFontTx/>
              <a:buNone/>
              <a:tabLst/>
              <a:defRPr sz="1800" spc="100" baseline="0">
                <a:solidFill>
                  <a:schemeClr val="tx2"/>
                </a:solidFill>
                <a:latin typeface="+mn-lt"/>
              </a:defRPr>
            </a:lvl1pPr>
          </a:lstStyle>
          <a:p>
            <a:pPr lvl="0"/>
            <a:r>
              <a:rPr lang="en-US" noProof="0"/>
              <a:t>Put Your Great Subtitle Here</a:t>
            </a:r>
          </a:p>
        </p:txBody>
      </p:sp>
      <p:sp>
        <p:nvSpPr>
          <p:cNvPr id="13" name="Slide Number Placeholder 5"/>
          <p:cNvSpPr txBox="1">
            <a:spLocks/>
          </p:cNvSpPr>
          <p:nvPr userDrawn="1"/>
        </p:nvSpPr>
        <p:spPr>
          <a:xfrm>
            <a:off x="8508507" y="4847232"/>
            <a:ext cx="476468" cy="183662"/>
          </a:xfrm>
          <a:prstGeom prst="rect">
            <a:avLst/>
          </a:prstGeom>
        </p:spPr>
        <p:txBody>
          <a:bodyPr vert="horz" lIns="45720" tIns="22860" rIns="45720" bIns="2286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7A186AE-F4AD-4FA7-9F32-F8C5D3D896FE}" type="slidenum">
              <a:rPr lang="en-US" sz="1050" b="1" smtClean="0">
                <a:latin typeface="+mj-lt"/>
              </a:rPr>
              <a:pPr algn="r"/>
              <a:t>‹#›</a:t>
            </a:fld>
            <a:endParaRPr lang="en-US" sz="1050" b="1">
              <a:latin typeface="+mj-lt"/>
            </a:endParaRPr>
          </a:p>
        </p:txBody>
      </p:sp>
      <p:sp>
        <p:nvSpPr>
          <p:cNvPr id="19" name="Content Placeholder 18"/>
          <p:cNvSpPr>
            <a:spLocks noGrp="1"/>
          </p:cNvSpPr>
          <p:nvPr>
            <p:ph sz="quarter" idx="13" hasCustomPrompt="1"/>
          </p:nvPr>
        </p:nvSpPr>
        <p:spPr>
          <a:xfrm>
            <a:off x="3623975" y="1625256"/>
            <a:ext cx="3475037" cy="2088244"/>
          </a:xfrm>
        </p:spPr>
        <p:txBody>
          <a:bodyPr anchor="ctr"/>
          <a:lstStyle>
            <a:lvl1pPr marL="0" indent="0" algn="l">
              <a:spcAft>
                <a:spcPts val="300"/>
              </a:spcAft>
              <a:buNone/>
              <a:defRPr sz="2400"/>
            </a:lvl1pPr>
            <a:lvl2pPr marL="9525" indent="0" algn="l">
              <a:spcAft>
                <a:spcPts val="1200"/>
              </a:spcAft>
              <a:buNone/>
              <a:tabLst/>
              <a:defRPr i="1">
                <a:solidFill>
                  <a:schemeClr val="tx1">
                    <a:lumMod val="50000"/>
                    <a:lumOff val="50000"/>
                  </a:schemeClr>
                </a:solidFill>
              </a:defRPr>
            </a:lvl2pPr>
            <a:lvl3pPr marL="30163" indent="0" algn="l">
              <a:buNone/>
              <a:tabLst/>
              <a:defRPr/>
            </a:lvl3pPr>
          </a:lstStyle>
          <a:p>
            <a:pPr lvl="0"/>
            <a:r>
              <a:rPr lang="en-US" dirty="0"/>
              <a:t>Speaker Name</a:t>
            </a:r>
          </a:p>
          <a:p>
            <a:pPr lvl="1"/>
            <a:r>
              <a:rPr lang="en-US" dirty="0"/>
              <a:t>Speaker title</a:t>
            </a:r>
          </a:p>
          <a:p>
            <a:pPr lvl="2"/>
            <a:r>
              <a:rPr lang="en-US" dirty="0"/>
              <a:t>Speaker Bio</a:t>
            </a:r>
          </a:p>
        </p:txBody>
      </p:sp>
      <p:sp>
        <p:nvSpPr>
          <p:cNvPr id="16" name="TextBox 15"/>
          <p:cNvSpPr txBox="1"/>
          <p:nvPr userDrawn="1"/>
        </p:nvSpPr>
        <p:spPr>
          <a:xfrm>
            <a:off x="408056" y="4845806"/>
            <a:ext cx="784189" cy="207749"/>
          </a:xfrm>
          <a:prstGeom prst="rect">
            <a:avLst/>
          </a:prstGeom>
          <a:noFill/>
        </p:spPr>
        <p:txBody>
          <a:bodyPr wrap="none" rtlCol="0">
            <a:spAutoFit/>
          </a:bodyPr>
          <a:lstStyle/>
          <a:p>
            <a:pPr algn="l"/>
            <a:r>
              <a:rPr lang="en-US" sz="75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granicus.com</a:t>
            </a:r>
            <a:endParaRPr lang="en-US" sz="75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7569" y="4824504"/>
            <a:ext cx="215762" cy="215762"/>
          </a:xfrm>
          <a:prstGeom prst="rect">
            <a:avLst/>
          </a:prstGeom>
        </p:spPr>
      </p:pic>
    </p:spTree>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eam Work">
    <p:spTree>
      <p:nvGrpSpPr>
        <p:cNvPr id="1" name=""/>
        <p:cNvGrpSpPr/>
        <p:nvPr/>
      </p:nvGrpSpPr>
      <p:grpSpPr>
        <a:xfrm>
          <a:off x="0" y="0"/>
          <a:ext cx="0" cy="0"/>
          <a:chOff x="0" y="0"/>
          <a:chExt cx="0" cy="0"/>
        </a:xfrm>
      </p:grpSpPr>
      <p:sp>
        <p:nvSpPr>
          <p:cNvPr id="15" name="Picture Placeholder 14"/>
          <p:cNvSpPr>
            <a:spLocks noGrp="1"/>
          </p:cNvSpPr>
          <p:nvPr>
            <p:ph type="pic" sz="quarter" idx="10" hasCustomPrompt="1"/>
          </p:nvPr>
        </p:nvSpPr>
        <p:spPr>
          <a:xfrm>
            <a:off x="1922454" y="1472808"/>
            <a:ext cx="1228307" cy="1228284"/>
          </a:xfrm>
          <a:custGeom>
            <a:avLst/>
            <a:gdLst>
              <a:gd name="connsiteX0" fmla="*/ 2327238 w 4654476"/>
              <a:gd name="connsiteY0" fmla="*/ 0 h 4654476"/>
              <a:gd name="connsiteX1" fmla="*/ 4654476 w 4654476"/>
              <a:gd name="connsiteY1" fmla="*/ 2327238 h 4654476"/>
              <a:gd name="connsiteX2" fmla="*/ 2327238 w 4654476"/>
              <a:gd name="connsiteY2" fmla="*/ 4654476 h 4654476"/>
              <a:gd name="connsiteX3" fmla="*/ 0 w 4654476"/>
              <a:gd name="connsiteY3" fmla="*/ 2327238 h 4654476"/>
              <a:gd name="connsiteX4" fmla="*/ 2327238 w 4654476"/>
              <a:gd name="connsiteY4" fmla="*/ 0 h 4654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4476" h="4654476">
                <a:moveTo>
                  <a:pt x="2327238" y="0"/>
                </a:moveTo>
                <a:cubicBezTo>
                  <a:pt x="3612536" y="0"/>
                  <a:pt x="4654476" y="1041940"/>
                  <a:pt x="4654476" y="2327238"/>
                </a:cubicBezTo>
                <a:cubicBezTo>
                  <a:pt x="4654476" y="3612536"/>
                  <a:pt x="3612536" y="4654476"/>
                  <a:pt x="2327238" y="4654476"/>
                </a:cubicBezTo>
                <a:cubicBezTo>
                  <a:pt x="1041940" y="4654476"/>
                  <a:pt x="0" y="3612536"/>
                  <a:pt x="0" y="2327238"/>
                </a:cubicBezTo>
                <a:cubicBezTo>
                  <a:pt x="0" y="1041940"/>
                  <a:pt x="1041940" y="0"/>
                  <a:pt x="2327238" y="0"/>
                </a:cubicBezTo>
                <a:close/>
              </a:path>
            </a:pathLst>
          </a:custGeom>
        </p:spPr>
        <p:txBody>
          <a:bodyPr wrap="square" anchor="ctr">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400">
                <a:solidFill>
                  <a:schemeClr val="bg1">
                    <a:lumMod val="50000"/>
                  </a:schemeClr>
                </a:solidFill>
              </a:defRPr>
            </a:lvl1pPr>
          </a:lstStyle>
          <a:p>
            <a:r>
              <a:rPr lang="en-US" dirty="0"/>
              <a:t>Drag and drop image here</a:t>
            </a:r>
          </a:p>
        </p:txBody>
      </p:sp>
      <p:grpSp>
        <p:nvGrpSpPr>
          <p:cNvPr id="5" name="Group 4"/>
          <p:cNvGrpSpPr/>
          <p:nvPr userDrawn="1"/>
        </p:nvGrpSpPr>
        <p:grpSpPr>
          <a:xfrm>
            <a:off x="0" y="1716245"/>
            <a:ext cx="9144000" cy="3843724"/>
            <a:chOff x="0" y="8787280"/>
            <a:chExt cx="46816963" cy="19680105"/>
          </a:xfrm>
        </p:grpSpPr>
        <p:sp>
          <p:nvSpPr>
            <p:cNvPr id="6" name="Freeform 9"/>
            <p:cNvSpPr>
              <a:spLocks/>
            </p:cNvSpPr>
            <p:nvPr/>
          </p:nvSpPr>
          <p:spPr bwMode="auto">
            <a:xfrm>
              <a:off x="0" y="8787280"/>
              <a:ext cx="46816963" cy="19680105"/>
            </a:xfrm>
            <a:custGeom>
              <a:avLst/>
              <a:gdLst>
                <a:gd name="T0" fmla="*/ 0 w 3200"/>
                <a:gd name="T1" fmla="*/ 866 h 1341"/>
                <a:gd name="T2" fmla="*/ 0 w 3200"/>
                <a:gd name="T3" fmla="*/ 901 h 1341"/>
                <a:gd name="T4" fmla="*/ 3200 w 3200"/>
                <a:gd name="T5" fmla="*/ 1043 h 1341"/>
                <a:gd name="T6" fmla="*/ 3200 w 3200"/>
                <a:gd name="T7" fmla="*/ 785 h 1341"/>
                <a:gd name="T8" fmla="*/ 0 w 3200"/>
                <a:gd name="T9" fmla="*/ 866 h 1341"/>
              </a:gdLst>
              <a:ahLst/>
              <a:cxnLst>
                <a:cxn ang="0">
                  <a:pos x="T0" y="T1"/>
                </a:cxn>
                <a:cxn ang="0">
                  <a:pos x="T2" y="T3"/>
                </a:cxn>
                <a:cxn ang="0">
                  <a:pos x="T4" y="T5"/>
                </a:cxn>
                <a:cxn ang="0">
                  <a:pos x="T6" y="T7"/>
                </a:cxn>
                <a:cxn ang="0">
                  <a:pos x="T8" y="T9"/>
                </a:cxn>
              </a:cxnLst>
              <a:rect l="0" t="0" r="r" b="b"/>
              <a:pathLst>
                <a:path w="3200" h="1341">
                  <a:moveTo>
                    <a:pt x="0" y="866"/>
                  </a:moveTo>
                  <a:cubicBezTo>
                    <a:pt x="0" y="901"/>
                    <a:pt x="0" y="901"/>
                    <a:pt x="0" y="901"/>
                  </a:cubicBezTo>
                  <a:cubicBezTo>
                    <a:pt x="1318" y="262"/>
                    <a:pt x="2332" y="1341"/>
                    <a:pt x="3200" y="1043"/>
                  </a:cubicBezTo>
                  <a:cubicBezTo>
                    <a:pt x="3200" y="785"/>
                    <a:pt x="3200" y="785"/>
                    <a:pt x="3200" y="785"/>
                  </a:cubicBezTo>
                  <a:cubicBezTo>
                    <a:pt x="2332" y="1084"/>
                    <a:pt x="1106" y="0"/>
                    <a:pt x="0" y="866"/>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sp>
          <p:nvSpPr>
            <p:cNvPr id="7" name="Freeform 13"/>
            <p:cNvSpPr>
              <a:spLocks/>
            </p:cNvSpPr>
            <p:nvPr/>
          </p:nvSpPr>
          <p:spPr bwMode="auto">
            <a:xfrm>
              <a:off x="18066281" y="15584557"/>
              <a:ext cx="28034062" cy="6921158"/>
            </a:xfrm>
            <a:custGeom>
              <a:avLst/>
              <a:gdLst>
                <a:gd name="T0" fmla="*/ 0 w 1250"/>
                <a:gd name="T1" fmla="*/ 24 h 305"/>
                <a:gd name="T2" fmla="*/ 1250 w 1250"/>
                <a:gd name="T3" fmla="*/ 186 h 305"/>
                <a:gd name="T4" fmla="*/ 0 w 1250"/>
                <a:gd name="T5" fmla="*/ 24 h 305"/>
              </a:gdLst>
              <a:ahLst/>
              <a:cxnLst>
                <a:cxn ang="0">
                  <a:pos x="T0" y="T1"/>
                </a:cxn>
                <a:cxn ang="0">
                  <a:pos x="T2" y="T3"/>
                </a:cxn>
                <a:cxn ang="0">
                  <a:pos x="T4" y="T5"/>
                </a:cxn>
              </a:cxnLst>
              <a:rect l="0" t="0" r="r" b="b"/>
              <a:pathLst>
                <a:path w="1250" h="305">
                  <a:moveTo>
                    <a:pt x="0" y="24"/>
                  </a:moveTo>
                  <a:cubicBezTo>
                    <a:pt x="389" y="21"/>
                    <a:pt x="900" y="305"/>
                    <a:pt x="1250" y="186"/>
                  </a:cubicBezTo>
                  <a:cubicBezTo>
                    <a:pt x="856" y="265"/>
                    <a:pt x="425" y="0"/>
                    <a:pt x="0" y="24"/>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grpSp>
      <p:sp>
        <p:nvSpPr>
          <p:cNvPr id="22" name="Picture Placeholder 14"/>
          <p:cNvSpPr>
            <a:spLocks noGrp="1"/>
          </p:cNvSpPr>
          <p:nvPr>
            <p:ph type="pic" sz="quarter" idx="16" hasCustomPrompt="1"/>
          </p:nvPr>
        </p:nvSpPr>
        <p:spPr>
          <a:xfrm>
            <a:off x="5909530" y="1464028"/>
            <a:ext cx="1228307" cy="1228284"/>
          </a:xfrm>
          <a:custGeom>
            <a:avLst/>
            <a:gdLst>
              <a:gd name="connsiteX0" fmla="*/ 2327238 w 4654476"/>
              <a:gd name="connsiteY0" fmla="*/ 0 h 4654476"/>
              <a:gd name="connsiteX1" fmla="*/ 4654476 w 4654476"/>
              <a:gd name="connsiteY1" fmla="*/ 2327238 h 4654476"/>
              <a:gd name="connsiteX2" fmla="*/ 2327238 w 4654476"/>
              <a:gd name="connsiteY2" fmla="*/ 4654476 h 4654476"/>
              <a:gd name="connsiteX3" fmla="*/ 0 w 4654476"/>
              <a:gd name="connsiteY3" fmla="*/ 2327238 h 4654476"/>
              <a:gd name="connsiteX4" fmla="*/ 2327238 w 4654476"/>
              <a:gd name="connsiteY4" fmla="*/ 0 h 4654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4476" h="4654476">
                <a:moveTo>
                  <a:pt x="2327238" y="0"/>
                </a:moveTo>
                <a:cubicBezTo>
                  <a:pt x="3612536" y="0"/>
                  <a:pt x="4654476" y="1041940"/>
                  <a:pt x="4654476" y="2327238"/>
                </a:cubicBezTo>
                <a:cubicBezTo>
                  <a:pt x="4654476" y="3612536"/>
                  <a:pt x="3612536" y="4654476"/>
                  <a:pt x="2327238" y="4654476"/>
                </a:cubicBezTo>
                <a:cubicBezTo>
                  <a:pt x="1041940" y="4654476"/>
                  <a:pt x="0" y="3612536"/>
                  <a:pt x="0" y="2327238"/>
                </a:cubicBezTo>
                <a:cubicBezTo>
                  <a:pt x="0" y="1041940"/>
                  <a:pt x="1041940" y="0"/>
                  <a:pt x="2327238" y="0"/>
                </a:cubicBezTo>
                <a:close/>
              </a:path>
            </a:pathLst>
          </a:custGeom>
        </p:spPr>
        <p:txBody>
          <a:bodyPr wrap="square" anchor="ctr">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400">
                <a:solidFill>
                  <a:schemeClr val="bg1">
                    <a:lumMod val="50000"/>
                  </a:schemeClr>
                </a:solidFill>
              </a:defRPr>
            </a:lvl1pPr>
          </a:lstStyle>
          <a:p>
            <a:r>
              <a:rPr lang="en-US" dirty="0"/>
              <a:t>Drag and drop image here</a:t>
            </a:r>
          </a:p>
        </p:txBody>
      </p:sp>
      <p:sp>
        <p:nvSpPr>
          <p:cNvPr id="20" name="Text Placeholder 2"/>
          <p:cNvSpPr>
            <a:spLocks noGrp="1"/>
          </p:cNvSpPr>
          <p:nvPr>
            <p:ph type="body" sz="quarter" idx="11"/>
          </p:nvPr>
        </p:nvSpPr>
        <p:spPr>
          <a:xfrm>
            <a:off x="385507" y="190499"/>
            <a:ext cx="8333191" cy="361371"/>
          </a:xfrm>
        </p:spPr>
        <p:txBody>
          <a:bodyPr>
            <a:noAutofit/>
          </a:bodyPr>
          <a:lstStyle>
            <a:lvl1pPr marL="0" indent="0">
              <a:buFontTx/>
              <a:buNone/>
              <a:defRPr sz="2400" b="1" spc="100" baseline="0">
                <a:solidFill>
                  <a:schemeClr val="accent1"/>
                </a:solidFill>
                <a:latin typeface="+mj-lt"/>
              </a:defRPr>
            </a:lvl1pPr>
          </a:lstStyle>
          <a:p>
            <a:pPr lvl="0"/>
            <a:endParaRPr lang="en-US"/>
          </a:p>
        </p:txBody>
      </p:sp>
      <p:sp>
        <p:nvSpPr>
          <p:cNvPr id="21" name="Text Placeholder 2"/>
          <p:cNvSpPr>
            <a:spLocks noGrp="1"/>
          </p:cNvSpPr>
          <p:nvPr>
            <p:ph type="body" sz="quarter" idx="12" hasCustomPrompt="1"/>
          </p:nvPr>
        </p:nvSpPr>
        <p:spPr>
          <a:xfrm>
            <a:off x="1330536" y="599186"/>
            <a:ext cx="7388161" cy="283315"/>
          </a:xfrm>
        </p:spPr>
        <p:txBody>
          <a:bodyPr anchor="t">
            <a:noAutofit/>
          </a:bodyPr>
          <a:lstStyle>
            <a:lvl1pPr marL="0" marR="0" indent="0" algn="l" defTabSz="685800" rtl="0" eaLnBrk="1" fontAlgn="auto" latinLnBrk="0" hangingPunct="1">
              <a:lnSpc>
                <a:spcPct val="90000"/>
              </a:lnSpc>
              <a:spcBef>
                <a:spcPts val="750"/>
              </a:spcBef>
              <a:spcAft>
                <a:spcPts val="0"/>
              </a:spcAft>
              <a:buClrTx/>
              <a:buSzTx/>
              <a:buFontTx/>
              <a:buNone/>
              <a:tabLst/>
              <a:defRPr sz="1800" spc="100" baseline="0">
                <a:solidFill>
                  <a:schemeClr val="tx2"/>
                </a:solidFill>
                <a:latin typeface="+mn-lt"/>
              </a:defRPr>
            </a:lvl1pPr>
          </a:lstStyle>
          <a:p>
            <a:pPr lvl="0"/>
            <a:r>
              <a:rPr lang="en-US" noProof="0"/>
              <a:t>Put Your Great Subtitle Here</a:t>
            </a:r>
          </a:p>
        </p:txBody>
      </p:sp>
      <p:sp>
        <p:nvSpPr>
          <p:cNvPr id="12" name="Slide Number Placeholder 5"/>
          <p:cNvSpPr txBox="1">
            <a:spLocks/>
          </p:cNvSpPr>
          <p:nvPr userDrawn="1"/>
        </p:nvSpPr>
        <p:spPr>
          <a:xfrm>
            <a:off x="8508507" y="4847232"/>
            <a:ext cx="476468" cy="183662"/>
          </a:xfrm>
          <a:prstGeom prst="rect">
            <a:avLst/>
          </a:prstGeom>
        </p:spPr>
        <p:txBody>
          <a:bodyPr vert="horz" lIns="45720" tIns="22860" rIns="45720" bIns="2286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7A186AE-F4AD-4FA7-9F32-F8C5D3D896FE}" type="slidenum">
              <a:rPr lang="en-US" sz="1050" b="1" smtClean="0">
                <a:latin typeface="+mj-lt"/>
              </a:rPr>
              <a:pPr algn="r"/>
              <a:t>‹#›</a:t>
            </a:fld>
            <a:endParaRPr lang="en-US" sz="1050" b="1">
              <a:latin typeface="+mj-lt"/>
            </a:endParaRPr>
          </a:p>
        </p:txBody>
      </p:sp>
      <p:sp>
        <p:nvSpPr>
          <p:cNvPr id="3" name="Text Placeholder 2"/>
          <p:cNvSpPr>
            <a:spLocks noGrp="1"/>
          </p:cNvSpPr>
          <p:nvPr>
            <p:ph type="body" sz="quarter" idx="19" hasCustomPrompt="1"/>
          </p:nvPr>
        </p:nvSpPr>
        <p:spPr>
          <a:xfrm>
            <a:off x="949926" y="2838006"/>
            <a:ext cx="3173360" cy="1550954"/>
          </a:xfrm>
        </p:spPr>
        <p:txBody>
          <a:bodyPr>
            <a:normAutofit/>
          </a:bodyPr>
          <a:lstStyle>
            <a:lvl1pPr marL="0" indent="0" algn="ctr">
              <a:buNone/>
              <a:defRPr sz="1600" baseline="0">
                <a:solidFill>
                  <a:schemeClr val="tx1">
                    <a:lumMod val="65000"/>
                    <a:lumOff val="35000"/>
                  </a:schemeClr>
                </a:solidFill>
              </a:defRPr>
            </a:lvl1pPr>
          </a:lstStyle>
          <a:p>
            <a:pPr lvl="0"/>
            <a:r>
              <a:rPr lang="en-US"/>
              <a:t>Body </a:t>
            </a:r>
            <a:r>
              <a:rPr lang="en-US" dirty="0"/>
              <a:t>copy goes here. </a:t>
            </a:r>
            <a:r>
              <a:rPr lang="en-US" dirty="0" err="1"/>
              <a:t>Grancius</a:t>
            </a:r>
            <a:r>
              <a:rPr lang="en-US" dirty="0"/>
              <a:t> empowers the modern digital government</a:t>
            </a:r>
          </a:p>
        </p:txBody>
      </p:sp>
      <p:sp>
        <p:nvSpPr>
          <p:cNvPr id="17" name="Text Placeholder 2"/>
          <p:cNvSpPr>
            <a:spLocks noGrp="1"/>
          </p:cNvSpPr>
          <p:nvPr>
            <p:ph type="body" sz="quarter" idx="20" hasCustomPrompt="1"/>
          </p:nvPr>
        </p:nvSpPr>
        <p:spPr>
          <a:xfrm>
            <a:off x="4937002" y="2829226"/>
            <a:ext cx="3173360" cy="1550954"/>
          </a:xfrm>
        </p:spPr>
        <p:txBody>
          <a:bodyPr>
            <a:normAutofit/>
          </a:bodyPr>
          <a:lstStyle>
            <a:lvl1pPr marL="0" indent="0" algn="ctr">
              <a:buNone/>
              <a:defRPr sz="1600" baseline="0">
                <a:solidFill>
                  <a:schemeClr val="tx1">
                    <a:lumMod val="65000"/>
                    <a:lumOff val="35000"/>
                  </a:schemeClr>
                </a:solidFill>
              </a:defRPr>
            </a:lvl1pPr>
          </a:lstStyle>
          <a:p>
            <a:pPr lvl="0"/>
            <a:r>
              <a:rPr lang="en-US" dirty="0"/>
              <a:t>Body copy goes here. </a:t>
            </a:r>
            <a:r>
              <a:rPr lang="en-US" dirty="0" err="1"/>
              <a:t>Grancius</a:t>
            </a:r>
            <a:r>
              <a:rPr lang="en-US" dirty="0"/>
              <a:t> empowers the modern digital government</a:t>
            </a:r>
          </a:p>
        </p:txBody>
      </p:sp>
      <p:sp>
        <p:nvSpPr>
          <p:cNvPr id="25" name="TextBox 24"/>
          <p:cNvSpPr txBox="1"/>
          <p:nvPr userDrawn="1"/>
        </p:nvSpPr>
        <p:spPr>
          <a:xfrm>
            <a:off x="408056" y="4845806"/>
            <a:ext cx="784189" cy="207749"/>
          </a:xfrm>
          <a:prstGeom prst="rect">
            <a:avLst/>
          </a:prstGeom>
          <a:noFill/>
        </p:spPr>
        <p:txBody>
          <a:bodyPr wrap="none" rtlCol="0">
            <a:spAutoFit/>
          </a:bodyPr>
          <a:lstStyle/>
          <a:p>
            <a:pPr algn="l"/>
            <a:r>
              <a:rPr lang="en-US" sz="75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granicus.com</a:t>
            </a:r>
            <a:endParaRPr lang="en-US" sz="75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7569" y="4824504"/>
            <a:ext cx="215762" cy="215762"/>
          </a:xfrm>
          <a:prstGeom prst="rect">
            <a:avLst/>
          </a:prstGeom>
        </p:spPr>
      </p:pic>
    </p:spTree>
    <p:extLst/>
  </p:cSld>
  <p:clrMapOvr>
    <a:masterClrMapping/>
  </p:clrMapOvr>
  <p:transition spd="slow">
    <p:push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eam Work">
    <p:spTree>
      <p:nvGrpSpPr>
        <p:cNvPr id="1" name=""/>
        <p:cNvGrpSpPr/>
        <p:nvPr/>
      </p:nvGrpSpPr>
      <p:grpSpPr>
        <a:xfrm>
          <a:off x="0" y="0"/>
          <a:ext cx="0" cy="0"/>
          <a:chOff x="0" y="0"/>
          <a:chExt cx="0" cy="0"/>
        </a:xfrm>
      </p:grpSpPr>
      <p:sp>
        <p:nvSpPr>
          <p:cNvPr id="15" name="Picture Placeholder 14"/>
          <p:cNvSpPr>
            <a:spLocks noGrp="1"/>
          </p:cNvSpPr>
          <p:nvPr>
            <p:ph type="pic" sz="quarter" idx="10" hasCustomPrompt="1"/>
          </p:nvPr>
        </p:nvSpPr>
        <p:spPr>
          <a:xfrm>
            <a:off x="1207240" y="1472808"/>
            <a:ext cx="1228307" cy="1228284"/>
          </a:xfrm>
          <a:custGeom>
            <a:avLst/>
            <a:gdLst>
              <a:gd name="connsiteX0" fmla="*/ 2327238 w 4654476"/>
              <a:gd name="connsiteY0" fmla="*/ 0 h 4654476"/>
              <a:gd name="connsiteX1" fmla="*/ 4654476 w 4654476"/>
              <a:gd name="connsiteY1" fmla="*/ 2327238 h 4654476"/>
              <a:gd name="connsiteX2" fmla="*/ 2327238 w 4654476"/>
              <a:gd name="connsiteY2" fmla="*/ 4654476 h 4654476"/>
              <a:gd name="connsiteX3" fmla="*/ 0 w 4654476"/>
              <a:gd name="connsiteY3" fmla="*/ 2327238 h 4654476"/>
              <a:gd name="connsiteX4" fmla="*/ 2327238 w 4654476"/>
              <a:gd name="connsiteY4" fmla="*/ 0 h 4654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4476" h="4654476">
                <a:moveTo>
                  <a:pt x="2327238" y="0"/>
                </a:moveTo>
                <a:cubicBezTo>
                  <a:pt x="3612536" y="0"/>
                  <a:pt x="4654476" y="1041940"/>
                  <a:pt x="4654476" y="2327238"/>
                </a:cubicBezTo>
                <a:cubicBezTo>
                  <a:pt x="4654476" y="3612536"/>
                  <a:pt x="3612536" y="4654476"/>
                  <a:pt x="2327238" y="4654476"/>
                </a:cubicBezTo>
                <a:cubicBezTo>
                  <a:pt x="1041940" y="4654476"/>
                  <a:pt x="0" y="3612536"/>
                  <a:pt x="0" y="2327238"/>
                </a:cubicBezTo>
                <a:cubicBezTo>
                  <a:pt x="0" y="1041940"/>
                  <a:pt x="1041940" y="0"/>
                  <a:pt x="2327238" y="0"/>
                </a:cubicBezTo>
                <a:close/>
              </a:path>
            </a:pathLst>
          </a:custGeom>
        </p:spPr>
        <p:txBody>
          <a:bodyPr wrap="square" anchor="ctr">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400">
                <a:solidFill>
                  <a:schemeClr val="bg1">
                    <a:lumMod val="50000"/>
                  </a:schemeClr>
                </a:solidFill>
              </a:defRPr>
            </a:lvl1pPr>
          </a:lstStyle>
          <a:p>
            <a:r>
              <a:rPr lang="en-US" dirty="0"/>
              <a:t>Drag and drop image here</a:t>
            </a:r>
          </a:p>
        </p:txBody>
      </p:sp>
      <p:grpSp>
        <p:nvGrpSpPr>
          <p:cNvPr id="5" name="Group 4"/>
          <p:cNvGrpSpPr/>
          <p:nvPr userDrawn="1"/>
        </p:nvGrpSpPr>
        <p:grpSpPr>
          <a:xfrm>
            <a:off x="0" y="1716245"/>
            <a:ext cx="9144000" cy="3843724"/>
            <a:chOff x="0" y="8787280"/>
            <a:chExt cx="46816963" cy="19680105"/>
          </a:xfrm>
        </p:grpSpPr>
        <p:sp>
          <p:nvSpPr>
            <p:cNvPr id="6" name="Freeform 9"/>
            <p:cNvSpPr>
              <a:spLocks/>
            </p:cNvSpPr>
            <p:nvPr/>
          </p:nvSpPr>
          <p:spPr bwMode="auto">
            <a:xfrm>
              <a:off x="0" y="8787280"/>
              <a:ext cx="46816963" cy="19680105"/>
            </a:xfrm>
            <a:custGeom>
              <a:avLst/>
              <a:gdLst>
                <a:gd name="T0" fmla="*/ 0 w 3200"/>
                <a:gd name="T1" fmla="*/ 866 h 1341"/>
                <a:gd name="T2" fmla="*/ 0 w 3200"/>
                <a:gd name="T3" fmla="*/ 901 h 1341"/>
                <a:gd name="T4" fmla="*/ 3200 w 3200"/>
                <a:gd name="T5" fmla="*/ 1043 h 1341"/>
                <a:gd name="T6" fmla="*/ 3200 w 3200"/>
                <a:gd name="T7" fmla="*/ 785 h 1341"/>
                <a:gd name="T8" fmla="*/ 0 w 3200"/>
                <a:gd name="T9" fmla="*/ 866 h 1341"/>
              </a:gdLst>
              <a:ahLst/>
              <a:cxnLst>
                <a:cxn ang="0">
                  <a:pos x="T0" y="T1"/>
                </a:cxn>
                <a:cxn ang="0">
                  <a:pos x="T2" y="T3"/>
                </a:cxn>
                <a:cxn ang="0">
                  <a:pos x="T4" y="T5"/>
                </a:cxn>
                <a:cxn ang="0">
                  <a:pos x="T6" y="T7"/>
                </a:cxn>
                <a:cxn ang="0">
                  <a:pos x="T8" y="T9"/>
                </a:cxn>
              </a:cxnLst>
              <a:rect l="0" t="0" r="r" b="b"/>
              <a:pathLst>
                <a:path w="3200" h="1341">
                  <a:moveTo>
                    <a:pt x="0" y="866"/>
                  </a:moveTo>
                  <a:cubicBezTo>
                    <a:pt x="0" y="901"/>
                    <a:pt x="0" y="901"/>
                    <a:pt x="0" y="901"/>
                  </a:cubicBezTo>
                  <a:cubicBezTo>
                    <a:pt x="1318" y="262"/>
                    <a:pt x="2332" y="1341"/>
                    <a:pt x="3200" y="1043"/>
                  </a:cubicBezTo>
                  <a:cubicBezTo>
                    <a:pt x="3200" y="785"/>
                    <a:pt x="3200" y="785"/>
                    <a:pt x="3200" y="785"/>
                  </a:cubicBezTo>
                  <a:cubicBezTo>
                    <a:pt x="2332" y="1084"/>
                    <a:pt x="1106" y="0"/>
                    <a:pt x="0" y="866"/>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sp>
          <p:nvSpPr>
            <p:cNvPr id="7" name="Freeform 13"/>
            <p:cNvSpPr>
              <a:spLocks/>
            </p:cNvSpPr>
            <p:nvPr/>
          </p:nvSpPr>
          <p:spPr bwMode="auto">
            <a:xfrm>
              <a:off x="18066281" y="15584557"/>
              <a:ext cx="28034062" cy="6921158"/>
            </a:xfrm>
            <a:custGeom>
              <a:avLst/>
              <a:gdLst>
                <a:gd name="T0" fmla="*/ 0 w 1250"/>
                <a:gd name="T1" fmla="*/ 24 h 305"/>
                <a:gd name="T2" fmla="*/ 1250 w 1250"/>
                <a:gd name="T3" fmla="*/ 186 h 305"/>
                <a:gd name="T4" fmla="*/ 0 w 1250"/>
                <a:gd name="T5" fmla="*/ 24 h 305"/>
              </a:gdLst>
              <a:ahLst/>
              <a:cxnLst>
                <a:cxn ang="0">
                  <a:pos x="T0" y="T1"/>
                </a:cxn>
                <a:cxn ang="0">
                  <a:pos x="T2" y="T3"/>
                </a:cxn>
                <a:cxn ang="0">
                  <a:pos x="T4" y="T5"/>
                </a:cxn>
              </a:cxnLst>
              <a:rect l="0" t="0" r="r" b="b"/>
              <a:pathLst>
                <a:path w="1250" h="305">
                  <a:moveTo>
                    <a:pt x="0" y="24"/>
                  </a:moveTo>
                  <a:cubicBezTo>
                    <a:pt x="389" y="21"/>
                    <a:pt x="900" y="305"/>
                    <a:pt x="1250" y="186"/>
                  </a:cubicBezTo>
                  <a:cubicBezTo>
                    <a:pt x="856" y="265"/>
                    <a:pt x="425" y="0"/>
                    <a:pt x="0" y="24"/>
                  </a:cubicBezTo>
                  <a:close/>
                </a:path>
              </a:pathLst>
            </a:custGeom>
            <a:solidFill>
              <a:schemeClr val="bg1">
                <a:lumMod val="95000"/>
                <a:alpha val="30000"/>
              </a:schemeClr>
            </a:solidFill>
            <a:ln>
              <a:noFill/>
            </a:ln>
          </p:spPr>
          <p:txBody>
            <a:bodyPr vert="horz" wrap="square" lIns="91440" tIns="45720" rIns="91440" bIns="45720" numCol="1" anchor="t" anchorCtr="0" compatLnSpc="1">
              <a:prstTxWarp prst="textNoShape">
                <a:avLst/>
              </a:prstTxWarp>
            </a:bodyPr>
            <a:lstStyle/>
            <a:p>
              <a:endParaRPr lang="en-US" sz="352"/>
            </a:p>
          </p:txBody>
        </p:sp>
      </p:grpSp>
      <p:sp>
        <p:nvSpPr>
          <p:cNvPr id="22" name="Picture Placeholder 14"/>
          <p:cNvSpPr>
            <a:spLocks noGrp="1"/>
          </p:cNvSpPr>
          <p:nvPr>
            <p:ph type="pic" sz="quarter" idx="16" hasCustomPrompt="1"/>
          </p:nvPr>
        </p:nvSpPr>
        <p:spPr>
          <a:xfrm>
            <a:off x="3854402" y="1464028"/>
            <a:ext cx="1228307" cy="1228284"/>
          </a:xfrm>
          <a:custGeom>
            <a:avLst/>
            <a:gdLst>
              <a:gd name="connsiteX0" fmla="*/ 2327238 w 4654476"/>
              <a:gd name="connsiteY0" fmla="*/ 0 h 4654476"/>
              <a:gd name="connsiteX1" fmla="*/ 4654476 w 4654476"/>
              <a:gd name="connsiteY1" fmla="*/ 2327238 h 4654476"/>
              <a:gd name="connsiteX2" fmla="*/ 2327238 w 4654476"/>
              <a:gd name="connsiteY2" fmla="*/ 4654476 h 4654476"/>
              <a:gd name="connsiteX3" fmla="*/ 0 w 4654476"/>
              <a:gd name="connsiteY3" fmla="*/ 2327238 h 4654476"/>
              <a:gd name="connsiteX4" fmla="*/ 2327238 w 4654476"/>
              <a:gd name="connsiteY4" fmla="*/ 0 h 4654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4476" h="4654476">
                <a:moveTo>
                  <a:pt x="2327238" y="0"/>
                </a:moveTo>
                <a:cubicBezTo>
                  <a:pt x="3612536" y="0"/>
                  <a:pt x="4654476" y="1041940"/>
                  <a:pt x="4654476" y="2327238"/>
                </a:cubicBezTo>
                <a:cubicBezTo>
                  <a:pt x="4654476" y="3612536"/>
                  <a:pt x="3612536" y="4654476"/>
                  <a:pt x="2327238" y="4654476"/>
                </a:cubicBezTo>
                <a:cubicBezTo>
                  <a:pt x="1041940" y="4654476"/>
                  <a:pt x="0" y="3612536"/>
                  <a:pt x="0" y="2327238"/>
                </a:cubicBezTo>
                <a:cubicBezTo>
                  <a:pt x="0" y="1041940"/>
                  <a:pt x="1041940" y="0"/>
                  <a:pt x="2327238" y="0"/>
                </a:cubicBezTo>
                <a:close/>
              </a:path>
            </a:pathLst>
          </a:custGeom>
        </p:spPr>
        <p:txBody>
          <a:bodyPr wrap="square" anchor="ctr">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400">
                <a:solidFill>
                  <a:schemeClr val="bg1">
                    <a:lumMod val="50000"/>
                  </a:schemeClr>
                </a:solidFill>
              </a:defRPr>
            </a:lvl1pPr>
          </a:lstStyle>
          <a:p>
            <a:r>
              <a:rPr lang="en-US" dirty="0"/>
              <a:t>Drag and drop image here</a:t>
            </a:r>
          </a:p>
        </p:txBody>
      </p:sp>
      <p:sp>
        <p:nvSpPr>
          <p:cNvPr id="23" name="Picture Placeholder 14"/>
          <p:cNvSpPr>
            <a:spLocks noGrp="1"/>
          </p:cNvSpPr>
          <p:nvPr>
            <p:ph type="pic" sz="quarter" idx="17" hasCustomPrompt="1"/>
          </p:nvPr>
        </p:nvSpPr>
        <p:spPr>
          <a:xfrm>
            <a:off x="6501567" y="1472808"/>
            <a:ext cx="1228307" cy="1228284"/>
          </a:xfrm>
          <a:custGeom>
            <a:avLst/>
            <a:gdLst>
              <a:gd name="connsiteX0" fmla="*/ 2327238 w 4654476"/>
              <a:gd name="connsiteY0" fmla="*/ 0 h 4654476"/>
              <a:gd name="connsiteX1" fmla="*/ 4654476 w 4654476"/>
              <a:gd name="connsiteY1" fmla="*/ 2327238 h 4654476"/>
              <a:gd name="connsiteX2" fmla="*/ 2327238 w 4654476"/>
              <a:gd name="connsiteY2" fmla="*/ 4654476 h 4654476"/>
              <a:gd name="connsiteX3" fmla="*/ 0 w 4654476"/>
              <a:gd name="connsiteY3" fmla="*/ 2327238 h 4654476"/>
              <a:gd name="connsiteX4" fmla="*/ 2327238 w 4654476"/>
              <a:gd name="connsiteY4" fmla="*/ 0 h 4654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4476" h="4654476">
                <a:moveTo>
                  <a:pt x="2327238" y="0"/>
                </a:moveTo>
                <a:cubicBezTo>
                  <a:pt x="3612536" y="0"/>
                  <a:pt x="4654476" y="1041940"/>
                  <a:pt x="4654476" y="2327238"/>
                </a:cubicBezTo>
                <a:cubicBezTo>
                  <a:pt x="4654476" y="3612536"/>
                  <a:pt x="3612536" y="4654476"/>
                  <a:pt x="2327238" y="4654476"/>
                </a:cubicBezTo>
                <a:cubicBezTo>
                  <a:pt x="1041940" y="4654476"/>
                  <a:pt x="0" y="3612536"/>
                  <a:pt x="0" y="2327238"/>
                </a:cubicBezTo>
                <a:cubicBezTo>
                  <a:pt x="0" y="1041940"/>
                  <a:pt x="1041940" y="0"/>
                  <a:pt x="2327238" y="0"/>
                </a:cubicBezTo>
                <a:close/>
              </a:path>
            </a:pathLst>
          </a:custGeom>
        </p:spPr>
        <p:txBody>
          <a:bodyPr wrap="square" anchor="ctr">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400">
                <a:solidFill>
                  <a:schemeClr val="bg1">
                    <a:lumMod val="50000"/>
                  </a:schemeClr>
                </a:solidFill>
              </a:defRPr>
            </a:lvl1pPr>
          </a:lstStyle>
          <a:p>
            <a:r>
              <a:rPr lang="en-US" dirty="0"/>
              <a:t>Drag and drop image here</a:t>
            </a:r>
          </a:p>
        </p:txBody>
      </p:sp>
      <p:sp>
        <p:nvSpPr>
          <p:cNvPr id="20" name="Text Placeholder 2"/>
          <p:cNvSpPr>
            <a:spLocks noGrp="1"/>
          </p:cNvSpPr>
          <p:nvPr>
            <p:ph type="body" sz="quarter" idx="11"/>
          </p:nvPr>
        </p:nvSpPr>
        <p:spPr>
          <a:xfrm>
            <a:off x="385507" y="190499"/>
            <a:ext cx="8333191" cy="361371"/>
          </a:xfrm>
        </p:spPr>
        <p:txBody>
          <a:bodyPr>
            <a:noAutofit/>
          </a:bodyPr>
          <a:lstStyle>
            <a:lvl1pPr marL="0" indent="0">
              <a:buFontTx/>
              <a:buNone/>
              <a:defRPr sz="2400" b="1" spc="100" baseline="0">
                <a:solidFill>
                  <a:schemeClr val="accent1"/>
                </a:solidFill>
                <a:latin typeface="+mj-lt"/>
              </a:defRPr>
            </a:lvl1pPr>
          </a:lstStyle>
          <a:p>
            <a:pPr lvl="0"/>
            <a:endParaRPr lang="en-US"/>
          </a:p>
        </p:txBody>
      </p:sp>
      <p:sp>
        <p:nvSpPr>
          <p:cNvPr id="21" name="Text Placeholder 2"/>
          <p:cNvSpPr>
            <a:spLocks noGrp="1"/>
          </p:cNvSpPr>
          <p:nvPr>
            <p:ph type="body" sz="quarter" idx="12" hasCustomPrompt="1"/>
          </p:nvPr>
        </p:nvSpPr>
        <p:spPr>
          <a:xfrm>
            <a:off x="1330536" y="599186"/>
            <a:ext cx="7388161" cy="283315"/>
          </a:xfrm>
        </p:spPr>
        <p:txBody>
          <a:bodyPr anchor="t">
            <a:noAutofit/>
          </a:bodyPr>
          <a:lstStyle>
            <a:lvl1pPr marL="0" marR="0" indent="0" algn="l" defTabSz="685800" rtl="0" eaLnBrk="1" fontAlgn="auto" latinLnBrk="0" hangingPunct="1">
              <a:lnSpc>
                <a:spcPct val="90000"/>
              </a:lnSpc>
              <a:spcBef>
                <a:spcPts val="750"/>
              </a:spcBef>
              <a:spcAft>
                <a:spcPts val="0"/>
              </a:spcAft>
              <a:buClrTx/>
              <a:buSzTx/>
              <a:buFontTx/>
              <a:buNone/>
              <a:tabLst/>
              <a:defRPr sz="1800" spc="100" baseline="0">
                <a:solidFill>
                  <a:schemeClr val="tx2"/>
                </a:solidFill>
                <a:latin typeface="+mn-lt"/>
              </a:defRPr>
            </a:lvl1pPr>
          </a:lstStyle>
          <a:p>
            <a:pPr lvl="0"/>
            <a:r>
              <a:rPr lang="en-US" noProof="0"/>
              <a:t>Put Your Great Subtitle Here</a:t>
            </a:r>
          </a:p>
        </p:txBody>
      </p:sp>
      <p:sp>
        <p:nvSpPr>
          <p:cNvPr id="12" name="Slide Number Placeholder 5"/>
          <p:cNvSpPr txBox="1">
            <a:spLocks/>
          </p:cNvSpPr>
          <p:nvPr userDrawn="1"/>
        </p:nvSpPr>
        <p:spPr>
          <a:xfrm>
            <a:off x="8508507" y="4847232"/>
            <a:ext cx="476468" cy="183662"/>
          </a:xfrm>
          <a:prstGeom prst="rect">
            <a:avLst/>
          </a:prstGeom>
        </p:spPr>
        <p:txBody>
          <a:bodyPr vert="horz" lIns="45720" tIns="22860" rIns="45720" bIns="2286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7A186AE-F4AD-4FA7-9F32-F8C5D3D896FE}" type="slidenum">
              <a:rPr lang="en-US" sz="1050" b="1" smtClean="0">
                <a:latin typeface="+mj-lt"/>
              </a:rPr>
              <a:pPr algn="r"/>
              <a:t>‹#›</a:t>
            </a:fld>
            <a:endParaRPr lang="en-US" sz="1050" b="1">
              <a:latin typeface="+mj-lt"/>
            </a:endParaRPr>
          </a:p>
        </p:txBody>
      </p:sp>
      <p:sp>
        <p:nvSpPr>
          <p:cNvPr id="3" name="Text Placeholder 2"/>
          <p:cNvSpPr>
            <a:spLocks noGrp="1"/>
          </p:cNvSpPr>
          <p:nvPr>
            <p:ph type="body" sz="quarter" idx="19" hasCustomPrompt="1"/>
          </p:nvPr>
        </p:nvSpPr>
        <p:spPr>
          <a:xfrm>
            <a:off x="629296" y="2838006"/>
            <a:ext cx="2384193" cy="1550954"/>
          </a:xfrm>
        </p:spPr>
        <p:txBody>
          <a:bodyPr>
            <a:normAutofit/>
          </a:bodyPr>
          <a:lstStyle>
            <a:lvl1pPr marL="0" indent="0" algn="ctr">
              <a:buNone/>
              <a:defRPr sz="1600" baseline="0">
                <a:solidFill>
                  <a:schemeClr val="tx1">
                    <a:lumMod val="65000"/>
                    <a:lumOff val="35000"/>
                  </a:schemeClr>
                </a:solidFill>
              </a:defRPr>
            </a:lvl1pPr>
          </a:lstStyle>
          <a:p>
            <a:pPr lvl="0"/>
            <a:r>
              <a:rPr lang="en-US"/>
              <a:t>Body </a:t>
            </a:r>
            <a:r>
              <a:rPr lang="en-US" dirty="0"/>
              <a:t>copy goes here. </a:t>
            </a:r>
            <a:r>
              <a:rPr lang="en-US" dirty="0" err="1"/>
              <a:t>Grancius</a:t>
            </a:r>
            <a:r>
              <a:rPr lang="en-US" dirty="0"/>
              <a:t> empowers the modern digital government</a:t>
            </a:r>
          </a:p>
        </p:txBody>
      </p:sp>
      <p:sp>
        <p:nvSpPr>
          <p:cNvPr id="17" name="Text Placeholder 2"/>
          <p:cNvSpPr>
            <a:spLocks noGrp="1"/>
          </p:cNvSpPr>
          <p:nvPr>
            <p:ph type="body" sz="quarter" idx="20" hasCustomPrompt="1"/>
          </p:nvPr>
        </p:nvSpPr>
        <p:spPr>
          <a:xfrm>
            <a:off x="3276458" y="2829226"/>
            <a:ext cx="2384193" cy="1550954"/>
          </a:xfrm>
        </p:spPr>
        <p:txBody>
          <a:bodyPr>
            <a:normAutofit/>
          </a:bodyPr>
          <a:lstStyle>
            <a:lvl1pPr marL="0" indent="0" algn="ctr">
              <a:buNone/>
              <a:defRPr sz="1600" baseline="0">
                <a:solidFill>
                  <a:schemeClr val="tx1">
                    <a:lumMod val="65000"/>
                    <a:lumOff val="35000"/>
                  </a:schemeClr>
                </a:solidFill>
              </a:defRPr>
            </a:lvl1pPr>
          </a:lstStyle>
          <a:p>
            <a:pPr lvl="0"/>
            <a:r>
              <a:rPr lang="en-US" dirty="0"/>
              <a:t>Body copy goes here. </a:t>
            </a:r>
            <a:r>
              <a:rPr lang="en-US" dirty="0" err="1"/>
              <a:t>Grancius</a:t>
            </a:r>
            <a:r>
              <a:rPr lang="en-US" dirty="0"/>
              <a:t> empowers the modern digital government</a:t>
            </a:r>
          </a:p>
        </p:txBody>
      </p:sp>
      <p:sp>
        <p:nvSpPr>
          <p:cNvPr id="18" name="Text Placeholder 2"/>
          <p:cNvSpPr>
            <a:spLocks noGrp="1"/>
          </p:cNvSpPr>
          <p:nvPr>
            <p:ph type="body" sz="quarter" idx="21" hasCustomPrompt="1"/>
          </p:nvPr>
        </p:nvSpPr>
        <p:spPr>
          <a:xfrm>
            <a:off x="5923623" y="2838006"/>
            <a:ext cx="2384193" cy="1550954"/>
          </a:xfrm>
        </p:spPr>
        <p:txBody>
          <a:bodyPr>
            <a:normAutofit/>
          </a:bodyPr>
          <a:lstStyle>
            <a:lvl1pPr marL="0" indent="0" algn="ctr">
              <a:buNone/>
              <a:defRPr sz="1600" baseline="0">
                <a:solidFill>
                  <a:schemeClr val="tx1">
                    <a:lumMod val="65000"/>
                    <a:lumOff val="35000"/>
                  </a:schemeClr>
                </a:solidFill>
              </a:defRPr>
            </a:lvl1pPr>
          </a:lstStyle>
          <a:p>
            <a:pPr lvl="0"/>
            <a:r>
              <a:rPr lang="en-US" dirty="0"/>
              <a:t>Body copy goes here. </a:t>
            </a:r>
            <a:r>
              <a:rPr lang="en-US" dirty="0" err="1"/>
              <a:t>Grancius</a:t>
            </a:r>
            <a:r>
              <a:rPr lang="en-US" dirty="0"/>
              <a:t> empowers the modern digital government</a:t>
            </a:r>
          </a:p>
        </p:txBody>
      </p:sp>
      <p:sp>
        <p:nvSpPr>
          <p:cNvPr id="25" name="TextBox 24"/>
          <p:cNvSpPr txBox="1"/>
          <p:nvPr userDrawn="1"/>
        </p:nvSpPr>
        <p:spPr>
          <a:xfrm>
            <a:off x="408056" y="4845806"/>
            <a:ext cx="784189" cy="207749"/>
          </a:xfrm>
          <a:prstGeom prst="rect">
            <a:avLst/>
          </a:prstGeom>
          <a:noFill/>
        </p:spPr>
        <p:txBody>
          <a:bodyPr wrap="none" rtlCol="0">
            <a:spAutoFit/>
          </a:bodyPr>
          <a:lstStyle/>
          <a:p>
            <a:pPr algn="l"/>
            <a:r>
              <a:rPr lang="en-US" sz="75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granicus.com</a:t>
            </a:r>
            <a:endParaRPr lang="en-US" sz="75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7569" y="4824504"/>
            <a:ext cx="215762" cy="215762"/>
          </a:xfrm>
          <a:prstGeom prst="rect">
            <a:avLst/>
          </a:prstGeom>
        </p:spPr>
      </p:pic>
    </p:spTree>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4253CDE-E789-4143-9164-5D7DFBF408B4}" type="datetimeFigureOut">
              <a:rPr lang="en-US" smtClean="0"/>
              <a:t>1/13/2020</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7A186AE-F4AD-4FA7-9F32-F8C5D3D896FE}" type="slidenum">
              <a:rPr lang="en-US" smtClean="0"/>
              <a:t>‹#›</a:t>
            </a:fld>
            <a:endParaRPr lang="en-US"/>
          </a:p>
        </p:txBody>
      </p:sp>
    </p:spTree>
    <p:extLst>
      <p:ext uri="{BB962C8B-B14F-4D97-AF65-F5344CB8AC3E}">
        <p14:creationId xmlns:p14="http://schemas.microsoft.com/office/powerpoint/2010/main" val="237818057"/>
      </p:ext>
    </p:extLst>
  </p:cSld>
  <p:clrMap bg1="lt1" tx1="dk1" bg2="lt2" tx2="dk2" accent1="accent1" accent2="accent2" accent3="accent3" accent4="accent4" accent5="accent5" accent6="accent6" hlink="hlink" folHlink="folHlink"/>
  <p:sldLayoutIdLst>
    <p:sldLayoutId id="2147483721" r:id="rId1"/>
    <p:sldLayoutId id="2147483761" r:id="rId2"/>
    <p:sldLayoutId id="2147483760" r:id="rId3"/>
    <p:sldLayoutId id="2147483724" r:id="rId4"/>
    <p:sldLayoutId id="2147483720" r:id="rId5"/>
    <p:sldLayoutId id="2147483746" r:id="rId6"/>
    <p:sldLayoutId id="2147483759" r:id="rId7"/>
    <p:sldLayoutId id="2147483752" r:id="rId8"/>
    <p:sldLayoutId id="2147483751" r:id="rId9"/>
    <p:sldLayoutId id="2147483728" r:id="rId10"/>
    <p:sldLayoutId id="2147483758" r:id="rId11"/>
    <p:sldLayoutId id="2147483742" r:id="rId12"/>
    <p:sldLayoutId id="2147483743" r:id="rId13"/>
    <p:sldLayoutId id="2147483745" r:id="rId14"/>
    <p:sldLayoutId id="2147483748" r:id="rId15"/>
    <p:sldLayoutId id="2147483755" r:id="rId16"/>
    <p:sldLayoutId id="2147483749" r:id="rId17"/>
    <p:sldLayoutId id="2147483754" r:id="rId18"/>
    <p:sldLayoutId id="2147483750" r:id="rId19"/>
    <p:sldLayoutId id="2147483756" r:id="rId20"/>
    <p:sldLayoutId id="2147483753" r:id="rId21"/>
    <p:sldLayoutId id="2147483757" r:id="rId2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granicus.my.salesforce.com/"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granicus.slack.com/archives/CMDBET33M" TargetMode="External"/><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granicus.my.salesforce.com/" TargetMode="External"/><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5" name="Rectangle 4"/>
          <p:cNvSpPr/>
          <p:nvPr/>
        </p:nvSpPr>
        <p:spPr>
          <a:xfrm>
            <a:off x="86" y="-2167"/>
            <a:ext cx="9143913" cy="5143501"/>
          </a:xfrm>
          <a:prstGeom prst="rect">
            <a:avLst/>
          </a:prstGeom>
          <a:solidFill>
            <a:schemeClr val="bg1">
              <a:alpha val="77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noAutofit/>
          </a:bodyPr>
          <a:lstStyle/>
          <a:p>
            <a:pPr algn="ctr" defTabSz="309543" hangingPunct="0"/>
            <a:endParaRPr lang="en-US" sz="1200" kern="0">
              <a:solidFill>
                <a:srgbClr val="FFFFFF"/>
              </a:solidFill>
              <a:sym typeface="Helvetica Light"/>
            </a:endParaRPr>
          </a:p>
        </p:txBody>
      </p:sp>
      <p:sp>
        <p:nvSpPr>
          <p:cNvPr id="16" name="TextBox 15"/>
          <p:cNvSpPr txBox="1"/>
          <p:nvPr/>
        </p:nvSpPr>
        <p:spPr>
          <a:xfrm>
            <a:off x="838200" y="1877218"/>
            <a:ext cx="7467600" cy="7771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b">
            <a:spAutoFit/>
          </a:bodyPr>
          <a:lstStyle/>
          <a:p>
            <a:pPr algn="ctr" defTabSz="309543" hangingPunct="0"/>
            <a:r>
              <a:rPr lang="en-US" sz="4800" kern="0" spc="25" dirty="0">
                <a:ln w="28575">
                  <a:noFill/>
                </a:ln>
                <a:latin typeface="Century Gothic" charset="0"/>
                <a:ea typeface="Century Gothic" charset="0"/>
                <a:cs typeface="Century Gothic" charset="0"/>
                <a:sym typeface="Helvetica Light"/>
              </a:rPr>
              <a:t>Salesforce</a:t>
            </a:r>
          </a:p>
        </p:txBody>
      </p:sp>
      <p:sp>
        <p:nvSpPr>
          <p:cNvPr id="17" name="Shape 132"/>
          <p:cNvSpPr/>
          <p:nvPr/>
        </p:nvSpPr>
        <p:spPr>
          <a:xfrm>
            <a:off x="1421296" y="2923737"/>
            <a:ext cx="6301409" cy="400110"/>
          </a:xfrm>
          <a:prstGeom prst="rect">
            <a:avLst/>
          </a:prstGeom>
          <a:ln w="12700">
            <a:miter lim="400000"/>
          </a:ln>
          <a:extLst>
            <a:ext uri="{C572A759-6A51-4108-AA02-DFA0A04FC94B}">
              <ma14:wrappingTextBoxFlag xmlns="" xmlns:ma14="http://schemas.microsoft.com/office/mac/drawingml/2011/main" val="1"/>
            </a:ext>
          </a:extLst>
        </p:spPr>
        <p:txBody>
          <a:bodyPr wrap="square" lIns="17145" rIns="17145">
            <a:spAutoFit/>
          </a:bodyPr>
          <a:lstStyle>
            <a:lvl1pPr algn="l" defTabSz="3511296">
              <a:defRPr sz="2700">
                <a:solidFill>
                  <a:srgbClr val="94999F"/>
                </a:solidFill>
                <a:latin typeface="Roboto Regular"/>
                <a:ea typeface="Roboto Regular"/>
                <a:cs typeface="Roboto Regular"/>
                <a:sym typeface="Roboto Regular"/>
              </a:defRPr>
            </a:lvl1pPr>
          </a:lstStyle>
          <a:p>
            <a:pPr algn="ctr"/>
            <a:r>
              <a:rPr lang="en-US" sz="2000" dirty="0">
                <a:solidFill>
                  <a:srgbClr val="FF0000"/>
                </a:solidFill>
                <a:latin typeface="Century Gothic" charset="0"/>
                <a:ea typeface="Century Gothic" charset="0"/>
                <a:cs typeface="Century Gothic" charset="0"/>
              </a:rPr>
              <a:t>The Client Information Hub</a:t>
            </a:r>
            <a:endParaRPr lang="id-ID" sz="2000" dirty="0">
              <a:solidFill>
                <a:srgbClr val="FF0000"/>
              </a:solidFill>
              <a:latin typeface="Century Gothic" charset="0"/>
              <a:ea typeface="Century Gothic" charset="0"/>
              <a:cs typeface="Century Gothic" charset="0"/>
            </a:endParaRPr>
          </a:p>
        </p:txBody>
      </p:sp>
      <p:grpSp>
        <p:nvGrpSpPr>
          <p:cNvPr id="11" name="Group 10"/>
          <p:cNvGrpSpPr/>
          <p:nvPr/>
        </p:nvGrpSpPr>
        <p:grpSpPr>
          <a:xfrm>
            <a:off x="0" y="2551406"/>
            <a:ext cx="9144000" cy="3843797"/>
            <a:chOff x="0" y="8787280"/>
            <a:chExt cx="46816963" cy="19680105"/>
          </a:xfrm>
          <a:solidFill>
            <a:schemeClr val="bg1"/>
          </a:solidFill>
        </p:grpSpPr>
        <p:sp>
          <p:nvSpPr>
            <p:cNvPr id="12" name="Freeform 9"/>
            <p:cNvSpPr>
              <a:spLocks/>
            </p:cNvSpPr>
            <p:nvPr/>
          </p:nvSpPr>
          <p:spPr bwMode="auto">
            <a:xfrm>
              <a:off x="0" y="8787280"/>
              <a:ext cx="46816963" cy="19680105"/>
            </a:xfrm>
            <a:custGeom>
              <a:avLst/>
              <a:gdLst>
                <a:gd name="T0" fmla="*/ 0 w 3200"/>
                <a:gd name="T1" fmla="*/ 866 h 1341"/>
                <a:gd name="T2" fmla="*/ 0 w 3200"/>
                <a:gd name="T3" fmla="*/ 901 h 1341"/>
                <a:gd name="T4" fmla="*/ 3200 w 3200"/>
                <a:gd name="T5" fmla="*/ 1043 h 1341"/>
                <a:gd name="T6" fmla="*/ 3200 w 3200"/>
                <a:gd name="T7" fmla="*/ 785 h 1341"/>
                <a:gd name="T8" fmla="*/ 0 w 3200"/>
                <a:gd name="T9" fmla="*/ 866 h 1341"/>
              </a:gdLst>
              <a:ahLst/>
              <a:cxnLst>
                <a:cxn ang="0">
                  <a:pos x="T0" y="T1"/>
                </a:cxn>
                <a:cxn ang="0">
                  <a:pos x="T2" y="T3"/>
                </a:cxn>
                <a:cxn ang="0">
                  <a:pos x="T4" y="T5"/>
                </a:cxn>
                <a:cxn ang="0">
                  <a:pos x="T6" y="T7"/>
                </a:cxn>
                <a:cxn ang="0">
                  <a:pos x="T8" y="T9"/>
                </a:cxn>
              </a:cxnLst>
              <a:rect l="0" t="0" r="r" b="b"/>
              <a:pathLst>
                <a:path w="3200" h="1341">
                  <a:moveTo>
                    <a:pt x="0" y="866"/>
                  </a:moveTo>
                  <a:cubicBezTo>
                    <a:pt x="0" y="901"/>
                    <a:pt x="0" y="901"/>
                    <a:pt x="0" y="901"/>
                  </a:cubicBezTo>
                  <a:cubicBezTo>
                    <a:pt x="1318" y="262"/>
                    <a:pt x="2332" y="1341"/>
                    <a:pt x="3200" y="1043"/>
                  </a:cubicBezTo>
                  <a:cubicBezTo>
                    <a:pt x="3200" y="785"/>
                    <a:pt x="3200" y="785"/>
                    <a:pt x="3200" y="785"/>
                  </a:cubicBezTo>
                  <a:cubicBezTo>
                    <a:pt x="2332" y="1084"/>
                    <a:pt x="1106" y="0"/>
                    <a:pt x="0" y="866"/>
                  </a:cubicBez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450"/>
            </a:p>
          </p:txBody>
        </p:sp>
        <p:sp>
          <p:nvSpPr>
            <p:cNvPr id="13" name="Freeform 13"/>
            <p:cNvSpPr>
              <a:spLocks/>
            </p:cNvSpPr>
            <p:nvPr/>
          </p:nvSpPr>
          <p:spPr bwMode="auto">
            <a:xfrm>
              <a:off x="18066281" y="15584557"/>
              <a:ext cx="28034062" cy="6921158"/>
            </a:xfrm>
            <a:custGeom>
              <a:avLst/>
              <a:gdLst>
                <a:gd name="T0" fmla="*/ 0 w 1250"/>
                <a:gd name="T1" fmla="*/ 24 h 305"/>
                <a:gd name="T2" fmla="*/ 1250 w 1250"/>
                <a:gd name="T3" fmla="*/ 186 h 305"/>
                <a:gd name="T4" fmla="*/ 0 w 1250"/>
                <a:gd name="T5" fmla="*/ 24 h 305"/>
              </a:gdLst>
              <a:ahLst/>
              <a:cxnLst>
                <a:cxn ang="0">
                  <a:pos x="T0" y="T1"/>
                </a:cxn>
                <a:cxn ang="0">
                  <a:pos x="T2" y="T3"/>
                </a:cxn>
                <a:cxn ang="0">
                  <a:pos x="T4" y="T5"/>
                </a:cxn>
              </a:cxnLst>
              <a:rect l="0" t="0" r="r" b="b"/>
              <a:pathLst>
                <a:path w="1250" h="305">
                  <a:moveTo>
                    <a:pt x="0" y="24"/>
                  </a:moveTo>
                  <a:cubicBezTo>
                    <a:pt x="389" y="21"/>
                    <a:pt x="900" y="305"/>
                    <a:pt x="1250" y="186"/>
                  </a:cubicBezTo>
                  <a:cubicBezTo>
                    <a:pt x="856" y="265"/>
                    <a:pt x="425" y="0"/>
                    <a:pt x="0" y="24"/>
                  </a:cubicBez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450"/>
            </a:p>
          </p:txBody>
        </p:sp>
        <p:sp>
          <p:nvSpPr>
            <p:cNvPr id="14" name="Freeform 131"/>
            <p:cNvSpPr>
              <a:spLocks/>
            </p:cNvSpPr>
            <p:nvPr/>
          </p:nvSpPr>
          <p:spPr bwMode="auto">
            <a:xfrm>
              <a:off x="3717924" y="15576414"/>
              <a:ext cx="33029525" cy="10023476"/>
            </a:xfrm>
            <a:custGeom>
              <a:avLst/>
              <a:gdLst>
                <a:gd name="T0" fmla="*/ 0 w 2509"/>
                <a:gd name="T1" fmla="*/ 418 h 758"/>
                <a:gd name="T2" fmla="*/ 2509 w 2509"/>
                <a:gd name="T3" fmla="*/ 720 h 758"/>
                <a:gd name="T4" fmla="*/ 0 w 2509"/>
                <a:gd name="T5" fmla="*/ 418 h 758"/>
              </a:gdLst>
              <a:ahLst/>
              <a:cxnLst>
                <a:cxn ang="0">
                  <a:pos x="T0" y="T1"/>
                </a:cxn>
                <a:cxn ang="0">
                  <a:pos x="T2" y="T3"/>
                </a:cxn>
                <a:cxn ang="0">
                  <a:pos x="T4" y="T5"/>
                </a:cxn>
              </a:cxnLst>
              <a:rect l="0" t="0" r="r" b="b"/>
              <a:pathLst>
                <a:path w="2509" h="758">
                  <a:moveTo>
                    <a:pt x="0" y="418"/>
                  </a:moveTo>
                  <a:cubicBezTo>
                    <a:pt x="991" y="135"/>
                    <a:pt x="1771" y="758"/>
                    <a:pt x="2509" y="720"/>
                  </a:cubicBezTo>
                  <a:cubicBezTo>
                    <a:pt x="1903" y="705"/>
                    <a:pt x="1113" y="0"/>
                    <a:pt x="0" y="418"/>
                  </a:cubicBez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450"/>
            </a:p>
          </p:txBody>
        </p:sp>
      </p:grpSp>
      <p:sp>
        <p:nvSpPr>
          <p:cNvPr id="4" name="Rectangle 3"/>
          <p:cNvSpPr/>
          <p:nvPr/>
        </p:nvSpPr>
        <p:spPr>
          <a:xfrm>
            <a:off x="4114800" y="2757578"/>
            <a:ext cx="91440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Tree>
    <p:extLst>
      <p:ext uri="{BB962C8B-B14F-4D97-AF65-F5344CB8AC3E}">
        <p14:creationId xmlns:p14="http://schemas.microsoft.com/office/powerpoint/2010/main" val="33699232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gtEl>
                                        <p:attrNameLst>
                                          <p:attrName>ppt_y</p:attrName>
                                        </p:attrNameLst>
                                      </p:cBhvr>
                                      <p:tavLst>
                                        <p:tav tm="0">
                                          <p:val>
                                            <p:strVal val="#ppt_y"/>
                                          </p:val>
                                        </p:tav>
                                        <p:tav tm="100000">
                                          <p:val>
                                            <p:strVal val="#ppt_y"/>
                                          </p:val>
                                        </p:tav>
                                      </p:tavLst>
                                    </p:anim>
                                    <p:anim calcmode="lin" valueType="num">
                                      <p:cBhvr>
                                        <p:cTn id="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gtEl>
                                      </p:cBhvr>
                                    </p:animEffect>
                                  </p:childTnLst>
                                </p:cTn>
                              </p:par>
                            </p:childTnLst>
                          </p:cTn>
                        </p:par>
                        <p:par>
                          <p:cTn id="12" fill="hold">
                            <p:stCondLst>
                              <p:cond delay="95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C6279376-D8ED-4BB0-84E0-705A674B7C8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5435059" y="287410"/>
            <a:ext cx="2438217" cy="4568679"/>
          </a:xfrm>
        </p:spPr>
      </p:pic>
      <p:sp>
        <p:nvSpPr>
          <p:cNvPr id="17" name="Text Placeholder 16"/>
          <p:cNvSpPr>
            <a:spLocks noGrp="1"/>
          </p:cNvSpPr>
          <p:nvPr>
            <p:ph type="body" sz="quarter" idx="11"/>
          </p:nvPr>
        </p:nvSpPr>
        <p:spPr>
          <a:xfrm>
            <a:off x="810809" y="1980388"/>
            <a:ext cx="8333191" cy="361371"/>
          </a:xfrm>
        </p:spPr>
        <p:txBody>
          <a:bodyPr/>
          <a:lstStyle/>
          <a:p>
            <a:r>
              <a:rPr lang="en-US" sz="6000" dirty="0"/>
              <a:t>You’re In!!</a:t>
            </a:r>
          </a:p>
        </p:txBody>
      </p:sp>
    </p:spTree>
    <p:extLst>
      <p:ext uri="{BB962C8B-B14F-4D97-AF65-F5344CB8AC3E}">
        <p14:creationId xmlns:p14="http://schemas.microsoft.com/office/powerpoint/2010/main" val="3265885349"/>
      </p:ext>
    </p:extLst>
  </p:cSld>
  <p:clrMapOvr>
    <a:masterClrMapping/>
  </p:clrMapOvr>
  <p:transition spd="med">
    <p:pull/>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print">
            <a:extLst>
              <a:ext uri="{BEBA8EAE-BF5A-486C-A8C5-ECC9F3942E4B}">
                <a14:imgProps xmlns:a14="http://schemas.microsoft.com/office/drawing/2010/main">
                  <a14:imgLayer r:embed="rId3">
                    <a14:imgEffect>
                      <a14:colorTemperature colorTemp="4700"/>
                    </a14:imgEffect>
                    <a14:imgEffect>
                      <a14:saturation sat="66000"/>
                    </a14:imgEffect>
                    <a14:imgEffect>
                      <a14:brightnessContrast bright="12000"/>
                    </a14:imgEffect>
                  </a14:imgLayer>
                </a14:imgProps>
              </a:ext>
              <a:ext uri="{28A0092B-C50C-407E-A947-70E740481C1C}">
                <a14:useLocalDpi xmlns:a14="http://schemas.microsoft.com/office/drawing/2010/main"/>
              </a:ext>
            </a:extLst>
          </a:blip>
          <a:srcRect/>
          <a:stretch>
            <a:fillRect/>
          </a:stretch>
        </p:blipFill>
        <p:spPr>
          <a:xfrm>
            <a:off x="0" y="0"/>
            <a:ext cx="9144000" cy="5143500"/>
          </a:xfrm>
        </p:spPr>
      </p:pic>
      <p:sp>
        <p:nvSpPr>
          <p:cNvPr id="8" name="Freeform 7"/>
          <p:cNvSpPr/>
          <p:nvPr/>
        </p:nvSpPr>
        <p:spPr>
          <a:xfrm>
            <a:off x="87" y="3213432"/>
            <a:ext cx="9143827" cy="1930069"/>
          </a:xfrm>
          <a:custGeom>
            <a:avLst/>
            <a:gdLst>
              <a:gd name="connsiteX0" fmla="*/ 14692523 w 46816955"/>
              <a:gd name="connsiteY0" fmla="*/ 44 h 9882073"/>
              <a:gd name="connsiteX1" fmla="*/ 46217883 w 46816955"/>
              <a:gd name="connsiteY1" fmla="*/ 4034631 h 9882073"/>
              <a:gd name="connsiteX2" fmla="*/ 46816955 w 46816955"/>
              <a:gd name="connsiteY2" fmla="*/ 3843623 h 9882073"/>
              <a:gd name="connsiteX3" fmla="*/ 46816955 w 46816955"/>
              <a:gd name="connsiteY3" fmla="*/ 9882073 h 9882073"/>
              <a:gd name="connsiteX4" fmla="*/ 0 w 46816955"/>
              <a:gd name="connsiteY4" fmla="*/ 9882073 h 9882073"/>
              <a:gd name="connsiteX5" fmla="*/ 0 w 46816955"/>
              <a:gd name="connsiteY5" fmla="*/ 5032355 h 9882073"/>
              <a:gd name="connsiteX6" fmla="*/ 14692523 w 46816955"/>
              <a:gd name="connsiteY6" fmla="*/ 44 h 988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55" h="9882073">
                <a:moveTo>
                  <a:pt x="14692523" y="44"/>
                </a:moveTo>
                <a:cubicBezTo>
                  <a:pt x="26109951" y="-19536"/>
                  <a:pt x="37375891" y="6623555"/>
                  <a:pt x="46217883" y="4034631"/>
                </a:cubicBezTo>
                <a:lnTo>
                  <a:pt x="46816955" y="3843623"/>
                </a:lnTo>
                <a:lnTo>
                  <a:pt x="46816955" y="9882073"/>
                </a:lnTo>
                <a:lnTo>
                  <a:pt x="0" y="9882073"/>
                </a:lnTo>
                <a:lnTo>
                  <a:pt x="0" y="5032355"/>
                </a:lnTo>
                <a:cubicBezTo>
                  <a:pt x="4803769" y="1259323"/>
                  <a:pt x="9762267" y="8500"/>
                  <a:pt x="14692523" y="44"/>
                </a:cubicBezTo>
                <a:close/>
              </a:path>
            </a:pathLst>
          </a:custGeom>
          <a:solidFill>
            <a:schemeClr val="bg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noAutofit/>
          </a:bodyPr>
          <a:lstStyle/>
          <a:p>
            <a:pPr algn="ctr" defTabSz="309543" hangingPunct="0"/>
            <a:endParaRPr lang="en-US" sz="1200" kern="0">
              <a:solidFill>
                <a:srgbClr val="FFFFFF"/>
              </a:solidFill>
              <a:sym typeface="Helvetica Light"/>
            </a:endParaRPr>
          </a:p>
        </p:txBody>
      </p:sp>
      <p:sp>
        <p:nvSpPr>
          <p:cNvPr id="28" name="Freeform 13"/>
          <p:cNvSpPr>
            <a:spLocks/>
          </p:cNvSpPr>
          <p:nvPr/>
        </p:nvSpPr>
        <p:spPr bwMode="auto">
          <a:xfrm>
            <a:off x="3423092" y="3317146"/>
            <a:ext cx="5335127" cy="1351773"/>
          </a:xfrm>
          <a:custGeom>
            <a:avLst/>
            <a:gdLst>
              <a:gd name="T0" fmla="*/ 0 w 1250"/>
              <a:gd name="T1" fmla="*/ 24 h 305"/>
              <a:gd name="T2" fmla="*/ 1250 w 1250"/>
              <a:gd name="T3" fmla="*/ 186 h 305"/>
              <a:gd name="T4" fmla="*/ 0 w 1250"/>
              <a:gd name="T5" fmla="*/ 24 h 305"/>
            </a:gdLst>
            <a:ahLst/>
            <a:cxnLst>
              <a:cxn ang="0">
                <a:pos x="T0" y="T1"/>
              </a:cxn>
              <a:cxn ang="0">
                <a:pos x="T2" y="T3"/>
              </a:cxn>
              <a:cxn ang="0">
                <a:pos x="T4" y="T5"/>
              </a:cxn>
            </a:cxnLst>
            <a:rect l="0" t="0" r="r" b="b"/>
            <a:pathLst>
              <a:path w="1250" h="305">
                <a:moveTo>
                  <a:pt x="0" y="24"/>
                </a:moveTo>
                <a:cubicBezTo>
                  <a:pt x="389" y="21"/>
                  <a:pt x="900" y="305"/>
                  <a:pt x="1250" y="186"/>
                </a:cubicBezTo>
                <a:cubicBezTo>
                  <a:pt x="856" y="265"/>
                  <a:pt x="425" y="0"/>
                  <a:pt x="0" y="24"/>
                </a:cubicBezTo>
                <a:close/>
              </a:path>
            </a:pathLst>
          </a:custGeom>
          <a:solidFill>
            <a:schemeClr val="accent1"/>
          </a:solidFill>
          <a:ln>
            <a:noFill/>
          </a:ln>
        </p:spPr>
        <p:txBody>
          <a:bodyPr vert="horz" wrap="square" lIns="17859" tIns="8930" rIns="17859" bIns="8930" numCol="1" anchor="t" anchorCtr="0" compatLnSpc="1">
            <a:prstTxWarp prst="textNoShape">
              <a:avLst/>
            </a:prstTxWarp>
          </a:bodyPr>
          <a:lstStyle/>
          <a:p>
            <a:endParaRPr lang="en-US" sz="352"/>
          </a:p>
        </p:txBody>
      </p:sp>
      <p:sp>
        <p:nvSpPr>
          <p:cNvPr id="13" name="TextBox 12"/>
          <p:cNvSpPr txBox="1"/>
          <p:nvPr/>
        </p:nvSpPr>
        <p:spPr>
          <a:xfrm>
            <a:off x="537939" y="3860594"/>
            <a:ext cx="4253704" cy="3616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309543" hangingPunct="0">
              <a:lnSpc>
                <a:spcPct val="70000"/>
              </a:lnSpc>
            </a:pPr>
            <a:r>
              <a:rPr lang="en-US" sz="3000" b="1" kern="0" dirty="0">
                <a:solidFill>
                  <a:schemeClr val="accent1"/>
                </a:solidFill>
                <a:latin typeface="+mj-lt"/>
                <a:ea typeface="Arial" charset="0"/>
                <a:cs typeface="Segoe UI" panose="020B0502040204020203" pitchFamily="34" charset="0"/>
                <a:sym typeface="Helvetica Light"/>
              </a:rPr>
              <a:t>Questions?</a:t>
            </a:r>
          </a:p>
        </p:txBody>
      </p:sp>
    </p:spTree>
    <p:extLst>
      <p:ext uri="{BB962C8B-B14F-4D97-AF65-F5344CB8AC3E}">
        <p14:creationId xmlns:p14="http://schemas.microsoft.com/office/powerpoint/2010/main" val="3739145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a:xfrm>
            <a:off x="0" y="0"/>
            <a:ext cx="9144000" cy="5143500"/>
          </a:xfrm>
        </p:spPr>
      </p:pic>
      <p:sp>
        <p:nvSpPr>
          <p:cNvPr id="9" name="Freeform 8"/>
          <p:cNvSpPr/>
          <p:nvPr/>
        </p:nvSpPr>
        <p:spPr>
          <a:xfrm>
            <a:off x="1245054" y="72509"/>
            <a:ext cx="9144000" cy="4196300"/>
          </a:xfrm>
          <a:custGeom>
            <a:avLst/>
            <a:gdLst>
              <a:gd name="connsiteX0" fmla="*/ 20636 w 46816955"/>
              <a:gd name="connsiteY0" fmla="*/ 0 h 21485320"/>
              <a:gd name="connsiteX1" fmla="*/ 46816955 w 46816955"/>
              <a:gd name="connsiteY1" fmla="*/ 0 h 21485320"/>
              <a:gd name="connsiteX2" fmla="*/ 46816955 w 46816955"/>
              <a:gd name="connsiteY2" fmla="*/ 11114 h 21485320"/>
              <a:gd name="connsiteX3" fmla="*/ 46816955 w 46816955"/>
              <a:gd name="connsiteY3" fmla="*/ 7385453 h 21485320"/>
              <a:gd name="connsiteX4" fmla="*/ 46816955 w 46816955"/>
              <a:gd name="connsiteY4" fmla="*/ 7639874 h 21485320"/>
              <a:gd name="connsiteX5" fmla="*/ 46816955 w 46816955"/>
              <a:gd name="connsiteY5" fmla="*/ 8741664 h 21485320"/>
              <a:gd name="connsiteX6" fmla="*/ 46816955 w 46816955"/>
              <a:gd name="connsiteY6" fmla="*/ 20296588 h 21485320"/>
              <a:gd name="connsiteX7" fmla="*/ 46217883 w 46816955"/>
              <a:gd name="connsiteY7" fmla="*/ 20487596 h 21485320"/>
              <a:gd name="connsiteX8" fmla="*/ 14692522 w 46816955"/>
              <a:gd name="connsiteY8" fmla="*/ 16453010 h 21485320"/>
              <a:gd name="connsiteX9" fmla="*/ 0 w 46816955"/>
              <a:gd name="connsiteY9" fmla="*/ 21485320 h 21485320"/>
              <a:gd name="connsiteX10" fmla="*/ 0 w 46816955"/>
              <a:gd name="connsiteY10" fmla="*/ 8741664 h 21485320"/>
              <a:gd name="connsiteX11" fmla="*/ 0 w 46816955"/>
              <a:gd name="connsiteY11" fmla="*/ 7385453 h 21485320"/>
              <a:gd name="connsiteX12" fmla="*/ 0 w 46816955"/>
              <a:gd name="connsiteY12" fmla="*/ 11114 h 21485320"/>
              <a:gd name="connsiteX13" fmla="*/ 20636 w 46816955"/>
              <a:gd name="connsiteY13" fmla="*/ 11114 h 2148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816955" h="21485320">
                <a:moveTo>
                  <a:pt x="20636" y="0"/>
                </a:moveTo>
                <a:lnTo>
                  <a:pt x="46816955" y="0"/>
                </a:lnTo>
                <a:lnTo>
                  <a:pt x="46816955" y="11114"/>
                </a:lnTo>
                <a:lnTo>
                  <a:pt x="46816955" y="7385453"/>
                </a:lnTo>
                <a:lnTo>
                  <a:pt x="46816955" y="7639874"/>
                </a:lnTo>
                <a:lnTo>
                  <a:pt x="46816955" y="8741664"/>
                </a:lnTo>
                <a:lnTo>
                  <a:pt x="46816955" y="20296588"/>
                </a:lnTo>
                <a:lnTo>
                  <a:pt x="46217883" y="20487596"/>
                </a:lnTo>
                <a:cubicBezTo>
                  <a:pt x="37375891" y="23076520"/>
                  <a:pt x="26109951" y="16433430"/>
                  <a:pt x="14692522" y="16453010"/>
                </a:cubicBezTo>
                <a:cubicBezTo>
                  <a:pt x="9762267" y="16461466"/>
                  <a:pt x="4803768" y="17712288"/>
                  <a:pt x="0" y="21485320"/>
                </a:cubicBezTo>
                <a:lnTo>
                  <a:pt x="0" y="8741664"/>
                </a:lnTo>
                <a:lnTo>
                  <a:pt x="0" y="7385453"/>
                </a:lnTo>
                <a:lnTo>
                  <a:pt x="0" y="11114"/>
                </a:lnTo>
                <a:lnTo>
                  <a:pt x="20636" y="11114"/>
                </a:lnTo>
                <a:close/>
              </a:path>
            </a:pathLst>
          </a:custGeom>
          <a:solidFill>
            <a:schemeClr val="bg1">
              <a:alpha val="56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noAutofit/>
          </a:bodyPr>
          <a:lstStyle/>
          <a:p>
            <a:pPr algn="ctr" defTabSz="309543" hangingPunct="0"/>
            <a:endParaRPr lang="en-US" sz="1200" kern="0">
              <a:solidFill>
                <a:srgbClr val="FFFFFF"/>
              </a:solidFill>
              <a:sym typeface="Helvetica Light"/>
            </a:endParaRPr>
          </a:p>
        </p:txBody>
      </p:sp>
      <p:sp>
        <p:nvSpPr>
          <p:cNvPr id="8" name="Freeform 7"/>
          <p:cNvSpPr/>
          <p:nvPr/>
        </p:nvSpPr>
        <p:spPr>
          <a:xfrm>
            <a:off x="87" y="3213432"/>
            <a:ext cx="9143827" cy="1930069"/>
          </a:xfrm>
          <a:custGeom>
            <a:avLst/>
            <a:gdLst>
              <a:gd name="connsiteX0" fmla="*/ 14692523 w 46816955"/>
              <a:gd name="connsiteY0" fmla="*/ 44 h 9882073"/>
              <a:gd name="connsiteX1" fmla="*/ 46217883 w 46816955"/>
              <a:gd name="connsiteY1" fmla="*/ 4034631 h 9882073"/>
              <a:gd name="connsiteX2" fmla="*/ 46816955 w 46816955"/>
              <a:gd name="connsiteY2" fmla="*/ 3843623 h 9882073"/>
              <a:gd name="connsiteX3" fmla="*/ 46816955 w 46816955"/>
              <a:gd name="connsiteY3" fmla="*/ 9882073 h 9882073"/>
              <a:gd name="connsiteX4" fmla="*/ 0 w 46816955"/>
              <a:gd name="connsiteY4" fmla="*/ 9882073 h 9882073"/>
              <a:gd name="connsiteX5" fmla="*/ 0 w 46816955"/>
              <a:gd name="connsiteY5" fmla="*/ 5032355 h 9882073"/>
              <a:gd name="connsiteX6" fmla="*/ 14692523 w 46816955"/>
              <a:gd name="connsiteY6" fmla="*/ 44 h 988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55" h="9882073">
                <a:moveTo>
                  <a:pt x="14692523" y="44"/>
                </a:moveTo>
                <a:cubicBezTo>
                  <a:pt x="26109951" y="-19536"/>
                  <a:pt x="37375891" y="6623555"/>
                  <a:pt x="46217883" y="4034631"/>
                </a:cubicBezTo>
                <a:lnTo>
                  <a:pt x="46816955" y="3843623"/>
                </a:lnTo>
                <a:lnTo>
                  <a:pt x="46816955" y="9882073"/>
                </a:lnTo>
                <a:lnTo>
                  <a:pt x="0" y="9882073"/>
                </a:lnTo>
                <a:lnTo>
                  <a:pt x="0" y="5032355"/>
                </a:lnTo>
                <a:cubicBezTo>
                  <a:pt x="4803769" y="1259323"/>
                  <a:pt x="9762267" y="8500"/>
                  <a:pt x="14692523" y="44"/>
                </a:cubicBezTo>
                <a:close/>
              </a:path>
            </a:pathLst>
          </a:custGeom>
          <a:solidFill>
            <a:schemeClr val="bg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noAutofit/>
          </a:bodyPr>
          <a:lstStyle/>
          <a:p>
            <a:pPr algn="ctr" defTabSz="309543" hangingPunct="0"/>
            <a:endParaRPr lang="en-US" sz="1200" kern="0">
              <a:solidFill>
                <a:srgbClr val="FFFFFF"/>
              </a:solidFill>
              <a:sym typeface="Helvetica Light"/>
            </a:endParaRPr>
          </a:p>
        </p:txBody>
      </p:sp>
      <p:sp>
        <p:nvSpPr>
          <p:cNvPr id="28" name="Freeform 13"/>
          <p:cNvSpPr>
            <a:spLocks/>
          </p:cNvSpPr>
          <p:nvPr/>
        </p:nvSpPr>
        <p:spPr bwMode="auto">
          <a:xfrm>
            <a:off x="3423092" y="3317146"/>
            <a:ext cx="5335127" cy="1351773"/>
          </a:xfrm>
          <a:custGeom>
            <a:avLst/>
            <a:gdLst>
              <a:gd name="T0" fmla="*/ 0 w 1250"/>
              <a:gd name="T1" fmla="*/ 24 h 305"/>
              <a:gd name="T2" fmla="*/ 1250 w 1250"/>
              <a:gd name="T3" fmla="*/ 186 h 305"/>
              <a:gd name="T4" fmla="*/ 0 w 1250"/>
              <a:gd name="T5" fmla="*/ 24 h 305"/>
            </a:gdLst>
            <a:ahLst/>
            <a:cxnLst>
              <a:cxn ang="0">
                <a:pos x="T0" y="T1"/>
              </a:cxn>
              <a:cxn ang="0">
                <a:pos x="T2" y="T3"/>
              </a:cxn>
              <a:cxn ang="0">
                <a:pos x="T4" y="T5"/>
              </a:cxn>
            </a:cxnLst>
            <a:rect l="0" t="0" r="r" b="b"/>
            <a:pathLst>
              <a:path w="1250" h="305">
                <a:moveTo>
                  <a:pt x="0" y="24"/>
                </a:moveTo>
                <a:cubicBezTo>
                  <a:pt x="389" y="21"/>
                  <a:pt x="900" y="305"/>
                  <a:pt x="1250" y="186"/>
                </a:cubicBezTo>
                <a:cubicBezTo>
                  <a:pt x="856" y="265"/>
                  <a:pt x="425" y="0"/>
                  <a:pt x="0" y="24"/>
                </a:cubicBezTo>
                <a:close/>
              </a:path>
            </a:pathLst>
          </a:custGeom>
          <a:solidFill>
            <a:schemeClr val="accent1"/>
          </a:solidFill>
          <a:ln>
            <a:noFill/>
          </a:ln>
        </p:spPr>
        <p:txBody>
          <a:bodyPr vert="horz" wrap="square" lIns="17859" tIns="8930" rIns="17859" bIns="8930" numCol="1" anchor="t" anchorCtr="0" compatLnSpc="1">
            <a:prstTxWarp prst="textNoShape">
              <a:avLst/>
            </a:prstTxWarp>
          </a:bodyPr>
          <a:lstStyle/>
          <a:p>
            <a:endParaRPr lang="en-US" sz="352"/>
          </a:p>
        </p:txBody>
      </p:sp>
      <p:sp>
        <p:nvSpPr>
          <p:cNvPr id="12" name="Shape 132"/>
          <p:cNvSpPr/>
          <p:nvPr/>
        </p:nvSpPr>
        <p:spPr>
          <a:xfrm>
            <a:off x="1062752" y="4458203"/>
            <a:ext cx="7018497" cy="400110"/>
          </a:xfrm>
          <a:prstGeom prst="rect">
            <a:avLst/>
          </a:prstGeom>
          <a:ln w="12700">
            <a:miter lim="400000"/>
          </a:ln>
          <a:extLst>
            <a:ext uri="{C572A759-6A51-4108-AA02-DFA0A04FC94B}">
              <ma14:wrappingTextBoxFlag xmlns="" xmlns:ma14="http://schemas.microsoft.com/office/mac/drawingml/2011/main" val="1"/>
            </a:ext>
          </a:extLst>
        </p:spPr>
        <p:txBody>
          <a:bodyPr wrap="square" lIns="17145" rIns="17145">
            <a:spAutoFit/>
          </a:bodyPr>
          <a:lstStyle>
            <a:lvl1pPr algn="l" defTabSz="3511296">
              <a:defRPr sz="2700">
                <a:solidFill>
                  <a:srgbClr val="94999F"/>
                </a:solidFill>
                <a:latin typeface="Roboto Regular"/>
                <a:ea typeface="Roboto Regular"/>
                <a:cs typeface="Roboto Regular"/>
                <a:sym typeface="Roboto Regular"/>
              </a:defRPr>
            </a:lvl1pPr>
          </a:lstStyle>
          <a:p>
            <a:pPr hangingPunct="0"/>
            <a:r>
              <a:rPr lang="en-US" sz="2000" kern="0" dirty="0">
                <a:solidFill>
                  <a:schemeClr val="tx2">
                    <a:alpha val="83000"/>
                  </a:schemeClr>
                </a:solidFill>
                <a:latin typeface="Century Gothic" charset="0"/>
                <a:ea typeface="Century Gothic" charset="0"/>
                <a:cs typeface="Century Gothic" charset="0"/>
              </a:rPr>
              <a:t>Madeleine Craig| </a:t>
            </a:r>
            <a:r>
              <a:rPr lang="en-US" sz="2000" kern="0" dirty="0">
                <a:solidFill>
                  <a:srgbClr val="C00000">
                    <a:alpha val="83000"/>
                  </a:srgbClr>
                </a:solidFill>
                <a:latin typeface="Century Gothic" charset="0"/>
                <a:ea typeface="Century Gothic" charset="0"/>
                <a:cs typeface="Century Gothic" charset="0"/>
              </a:rPr>
              <a:t>madeleine.craig@granicus.com</a:t>
            </a:r>
            <a:endParaRPr sz="2000" kern="0" dirty="0">
              <a:solidFill>
                <a:srgbClr val="C00000">
                  <a:alpha val="83000"/>
                </a:srgbClr>
              </a:solidFill>
              <a:latin typeface="Century Gothic" charset="0"/>
              <a:ea typeface="Century Gothic" charset="0"/>
              <a:cs typeface="Century Gothic" charset="0"/>
            </a:endParaRPr>
          </a:p>
        </p:txBody>
      </p:sp>
      <p:sp>
        <p:nvSpPr>
          <p:cNvPr id="13" name="TextBox 12"/>
          <p:cNvSpPr txBox="1"/>
          <p:nvPr/>
        </p:nvSpPr>
        <p:spPr>
          <a:xfrm>
            <a:off x="537939" y="3941708"/>
            <a:ext cx="4253704" cy="3616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309543" hangingPunct="0">
              <a:lnSpc>
                <a:spcPct val="70000"/>
              </a:lnSpc>
            </a:pPr>
            <a:r>
              <a:rPr lang="en-US" sz="3000" b="1" kern="0" dirty="0">
                <a:solidFill>
                  <a:schemeClr val="accent1"/>
                </a:solidFill>
                <a:latin typeface="+mj-lt"/>
                <a:ea typeface="Arial" charset="0"/>
                <a:cs typeface="Segoe UI" panose="020B0502040204020203" pitchFamily="34" charset="0"/>
                <a:sym typeface="Helvetica Light"/>
              </a:rPr>
              <a:t>Thank you</a:t>
            </a:r>
          </a:p>
        </p:txBody>
      </p:sp>
    </p:spTree>
    <p:extLst>
      <p:ext uri="{BB962C8B-B14F-4D97-AF65-F5344CB8AC3E}">
        <p14:creationId xmlns:p14="http://schemas.microsoft.com/office/powerpoint/2010/main" val="27583524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3"/>
                                        </p:tgtEl>
                                        <p:attrNameLst>
                                          <p:attrName>ppt_y</p:attrName>
                                        </p:attrNameLst>
                                      </p:cBhvr>
                                      <p:tavLst>
                                        <p:tav tm="0">
                                          <p:val>
                                            <p:strVal val="#ppt_y"/>
                                          </p:val>
                                        </p:tav>
                                        <p:tav tm="100000">
                                          <p:val>
                                            <p:strVal val="#ppt_y"/>
                                          </p:val>
                                        </p:tav>
                                      </p:tavLst>
                                    </p:anim>
                                    <p:anim calcmode="lin" valueType="num">
                                      <p:cBhvr>
                                        <p:cTn id="13"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a:xfrm>
            <a:off x="0" y="0"/>
            <a:ext cx="9144000" cy="5143500"/>
          </a:xfrm>
        </p:spPr>
      </p:pic>
      <p:sp>
        <p:nvSpPr>
          <p:cNvPr id="9" name="Freeform 8"/>
          <p:cNvSpPr/>
          <p:nvPr/>
        </p:nvSpPr>
        <p:spPr>
          <a:xfrm>
            <a:off x="1245054" y="72509"/>
            <a:ext cx="9144000" cy="4196300"/>
          </a:xfrm>
          <a:custGeom>
            <a:avLst/>
            <a:gdLst>
              <a:gd name="connsiteX0" fmla="*/ 20636 w 46816955"/>
              <a:gd name="connsiteY0" fmla="*/ 0 h 21485320"/>
              <a:gd name="connsiteX1" fmla="*/ 46816955 w 46816955"/>
              <a:gd name="connsiteY1" fmla="*/ 0 h 21485320"/>
              <a:gd name="connsiteX2" fmla="*/ 46816955 w 46816955"/>
              <a:gd name="connsiteY2" fmla="*/ 11114 h 21485320"/>
              <a:gd name="connsiteX3" fmla="*/ 46816955 w 46816955"/>
              <a:gd name="connsiteY3" fmla="*/ 7385453 h 21485320"/>
              <a:gd name="connsiteX4" fmla="*/ 46816955 w 46816955"/>
              <a:gd name="connsiteY4" fmla="*/ 7639874 h 21485320"/>
              <a:gd name="connsiteX5" fmla="*/ 46816955 w 46816955"/>
              <a:gd name="connsiteY5" fmla="*/ 8741664 h 21485320"/>
              <a:gd name="connsiteX6" fmla="*/ 46816955 w 46816955"/>
              <a:gd name="connsiteY6" fmla="*/ 20296588 h 21485320"/>
              <a:gd name="connsiteX7" fmla="*/ 46217883 w 46816955"/>
              <a:gd name="connsiteY7" fmla="*/ 20487596 h 21485320"/>
              <a:gd name="connsiteX8" fmla="*/ 14692522 w 46816955"/>
              <a:gd name="connsiteY8" fmla="*/ 16453010 h 21485320"/>
              <a:gd name="connsiteX9" fmla="*/ 0 w 46816955"/>
              <a:gd name="connsiteY9" fmla="*/ 21485320 h 21485320"/>
              <a:gd name="connsiteX10" fmla="*/ 0 w 46816955"/>
              <a:gd name="connsiteY10" fmla="*/ 8741664 h 21485320"/>
              <a:gd name="connsiteX11" fmla="*/ 0 w 46816955"/>
              <a:gd name="connsiteY11" fmla="*/ 7385453 h 21485320"/>
              <a:gd name="connsiteX12" fmla="*/ 0 w 46816955"/>
              <a:gd name="connsiteY12" fmla="*/ 11114 h 21485320"/>
              <a:gd name="connsiteX13" fmla="*/ 20636 w 46816955"/>
              <a:gd name="connsiteY13" fmla="*/ 11114 h 2148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816955" h="21485320">
                <a:moveTo>
                  <a:pt x="20636" y="0"/>
                </a:moveTo>
                <a:lnTo>
                  <a:pt x="46816955" y="0"/>
                </a:lnTo>
                <a:lnTo>
                  <a:pt x="46816955" y="11114"/>
                </a:lnTo>
                <a:lnTo>
                  <a:pt x="46816955" y="7385453"/>
                </a:lnTo>
                <a:lnTo>
                  <a:pt x="46816955" y="7639874"/>
                </a:lnTo>
                <a:lnTo>
                  <a:pt x="46816955" y="8741664"/>
                </a:lnTo>
                <a:lnTo>
                  <a:pt x="46816955" y="20296588"/>
                </a:lnTo>
                <a:lnTo>
                  <a:pt x="46217883" y="20487596"/>
                </a:lnTo>
                <a:cubicBezTo>
                  <a:pt x="37375891" y="23076520"/>
                  <a:pt x="26109951" y="16433430"/>
                  <a:pt x="14692522" y="16453010"/>
                </a:cubicBezTo>
                <a:cubicBezTo>
                  <a:pt x="9762267" y="16461466"/>
                  <a:pt x="4803768" y="17712288"/>
                  <a:pt x="0" y="21485320"/>
                </a:cubicBezTo>
                <a:lnTo>
                  <a:pt x="0" y="8741664"/>
                </a:lnTo>
                <a:lnTo>
                  <a:pt x="0" y="7385453"/>
                </a:lnTo>
                <a:lnTo>
                  <a:pt x="0" y="11114"/>
                </a:lnTo>
                <a:lnTo>
                  <a:pt x="20636" y="11114"/>
                </a:lnTo>
                <a:close/>
              </a:path>
            </a:pathLst>
          </a:custGeom>
          <a:solidFill>
            <a:schemeClr val="bg1">
              <a:alpha val="56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noAutofit/>
          </a:bodyPr>
          <a:lstStyle/>
          <a:p>
            <a:pPr algn="ctr" defTabSz="309543" hangingPunct="0"/>
            <a:endParaRPr lang="en-US" sz="1200" kern="0">
              <a:solidFill>
                <a:srgbClr val="FFFFFF"/>
              </a:solidFill>
              <a:sym typeface="Helvetica Light"/>
            </a:endParaRPr>
          </a:p>
        </p:txBody>
      </p:sp>
      <p:sp>
        <p:nvSpPr>
          <p:cNvPr id="8" name="Freeform 7"/>
          <p:cNvSpPr/>
          <p:nvPr/>
        </p:nvSpPr>
        <p:spPr>
          <a:xfrm>
            <a:off x="87" y="3213432"/>
            <a:ext cx="9143827" cy="1930069"/>
          </a:xfrm>
          <a:custGeom>
            <a:avLst/>
            <a:gdLst>
              <a:gd name="connsiteX0" fmla="*/ 14692523 w 46816955"/>
              <a:gd name="connsiteY0" fmla="*/ 44 h 9882073"/>
              <a:gd name="connsiteX1" fmla="*/ 46217883 w 46816955"/>
              <a:gd name="connsiteY1" fmla="*/ 4034631 h 9882073"/>
              <a:gd name="connsiteX2" fmla="*/ 46816955 w 46816955"/>
              <a:gd name="connsiteY2" fmla="*/ 3843623 h 9882073"/>
              <a:gd name="connsiteX3" fmla="*/ 46816955 w 46816955"/>
              <a:gd name="connsiteY3" fmla="*/ 9882073 h 9882073"/>
              <a:gd name="connsiteX4" fmla="*/ 0 w 46816955"/>
              <a:gd name="connsiteY4" fmla="*/ 9882073 h 9882073"/>
              <a:gd name="connsiteX5" fmla="*/ 0 w 46816955"/>
              <a:gd name="connsiteY5" fmla="*/ 5032355 h 9882073"/>
              <a:gd name="connsiteX6" fmla="*/ 14692523 w 46816955"/>
              <a:gd name="connsiteY6" fmla="*/ 44 h 988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55" h="9882073">
                <a:moveTo>
                  <a:pt x="14692523" y="44"/>
                </a:moveTo>
                <a:cubicBezTo>
                  <a:pt x="26109951" y="-19536"/>
                  <a:pt x="37375891" y="6623555"/>
                  <a:pt x="46217883" y="4034631"/>
                </a:cubicBezTo>
                <a:lnTo>
                  <a:pt x="46816955" y="3843623"/>
                </a:lnTo>
                <a:lnTo>
                  <a:pt x="46816955" y="9882073"/>
                </a:lnTo>
                <a:lnTo>
                  <a:pt x="0" y="9882073"/>
                </a:lnTo>
                <a:lnTo>
                  <a:pt x="0" y="5032355"/>
                </a:lnTo>
                <a:cubicBezTo>
                  <a:pt x="4803769" y="1259323"/>
                  <a:pt x="9762267" y="8500"/>
                  <a:pt x="14692523" y="44"/>
                </a:cubicBezTo>
                <a:close/>
              </a:path>
            </a:pathLst>
          </a:custGeom>
          <a:solidFill>
            <a:schemeClr val="bg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noAutofit/>
          </a:bodyPr>
          <a:lstStyle/>
          <a:p>
            <a:pPr algn="ctr" defTabSz="309543" hangingPunct="0"/>
            <a:endParaRPr lang="en-US" sz="1200" kern="0">
              <a:solidFill>
                <a:srgbClr val="FFFFFF"/>
              </a:solidFill>
              <a:sym typeface="Helvetica Light"/>
            </a:endParaRPr>
          </a:p>
        </p:txBody>
      </p:sp>
      <p:sp>
        <p:nvSpPr>
          <p:cNvPr id="28" name="Freeform 13"/>
          <p:cNvSpPr>
            <a:spLocks/>
          </p:cNvSpPr>
          <p:nvPr/>
        </p:nvSpPr>
        <p:spPr bwMode="auto">
          <a:xfrm>
            <a:off x="3423092" y="3317146"/>
            <a:ext cx="5335127" cy="1351773"/>
          </a:xfrm>
          <a:custGeom>
            <a:avLst/>
            <a:gdLst>
              <a:gd name="T0" fmla="*/ 0 w 1250"/>
              <a:gd name="T1" fmla="*/ 24 h 305"/>
              <a:gd name="T2" fmla="*/ 1250 w 1250"/>
              <a:gd name="T3" fmla="*/ 186 h 305"/>
              <a:gd name="T4" fmla="*/ 0 w 1250"/>
              <a:gd name="T5" fmla="*/ 24 h 305"/>
            </a:gdLst>
            <a:ahLst/>
            <a:cxnLst>
              <a:cxn ang="0">
                <a:pos x="T0" y="T1"/>
              </a:cxn>
              <a:cxn ang="0">
                <a:pos x="T2" y="T3"/>
              </a:cxn>
              <a:cxn ang="0">
                <a:pos x="T4" y="T5"/>
              </a:cxn>
            </a:cxnLst>
            <a:rect l="0" t="0" r="r" b="b"/>
            <a:pathLst>
              <a:path w="1250" h="305">
                <a:moveTo>
                  <a:pt x="0" y="24"/>
                </a:moveTo>
                <a:cubicBezTo>
                  <a:pt x="389" y="21"/>
                  <a:pt x="900" y="305"/>
                  <a:pt x="1250" y="186"/>
                </a:cubicBezTo>
                <a:cubicBezTo>
                  <a:pt x="856" y="265"/>
                  <a:pt x="425" y="0"/>
                  <a:pt x="0" y="24"/>
                </a:cubicBezTo>
                <a:close/>
              </a:path>
            </a:pathLst>
          </a:custGeom>
          <a:solidFill>
            <a:schemeClr val="accent1"/>
          </a:solidFill>
          <a:ln>
            <a:noFill/>
          </a:ln>
        </p:spPr>
        <p:txBody>
          <a:bodyPr vert="horz" wrap="square" lIns="17859" tIns="8930" rIns="17859" bIns="8930" numCol="1" anchor="t" anchorCtr="0" compatLnSpc="1">
            <a:prstTxWarp prst="textNoShape">
              <a:avLst/>
            </a:prstTxWarp>
          </a:bodyPr>
          <a:lstStyle/>
          <a:p>
            <a:endParaRPr lang="en-US" sz="352"/>
          </a:p>
        </p:txBody>
      </p:sp>
      <p:sp>
        <p:nvSpPr>
          <p:cNvPr id="12" name="Shape 132"/>
          <p:cNvSpPr/>
          <p:nvPr/>
        </p:nvSpPr>
        <p:spPr>
          <a:xfrm>
            <a:off x="971219" y="4268810"/>
            <a:ext cx="7018497" cy="400110"/>
          </a:xfrm>
          <a:prstGeom prst="rect">
            <a:avLst/>
          </a:prstGeom>
          <a:ln w="12700">
            <a:miter lim="400000"/>
          </a:ln>
          <a:extLst>
            <a:ext uri="{C572A759-6A51-4108-AA02-DFA0A04FC94B}">
              <ma14:wrappingTextBoxFlag xmlns="" xmlns:ma14="http://schemas.microsoft.com/office/mac/drawingml/2011/main" val="1"/>
            </a:ext>
          </a:extLst>
        </p:spPr>
        <p:txBody>
          <a:bodyPr wrap="square" lIns="17145" rIns="17145">
            <a:spAutoFit/>
          </a:bodyPr>
          <a:lstStyle>
            <a:lvl1pPr algn="l" defTabSz="3511296">
              <a:defRPr sz="2700">
                <a:solidFill>
                  <a:srgbClr val="94999F"/>
                </a:solidFill>
                <a:latin typeface="Roboto Regular"/>
                <a:ea typeface="Roboto Regular"/>
                <a:cs typeface="Roboto Regular"/>
                <a:sym typeface="Roboto Regular"/>
              </a:defRPr>
            </a:lvl1pPr>
          </a:lstStyle>
          <a:p>
            <a:pPr hangingPunct="0"/>
            <a:r>
              <a:rPr lang="en-US" sz="2000" kern="0" dirty="0">
                <a:solidFill>
                  <a:schemeClr val="tx2">
                    <a:alpha val="83000"/>
                  </a:schemeClr>
                </a:solidFill>
                <a:latin typeface="Century Gothic" charset="0"/>
                <a:ea typeface="Century Gothic" charset="0"/>
                <a:cs typeface="Century Gothic" charset="0"/>
              </a:rPr>
              <a:t>Views, Views, and More Views</a:t>
            </a:r>
            <a:endParaRPr sz="2000" kern="0" dirty="0">
              <a:solidFill>
                <a:schemeClr val="tx2">
                  <a:alpha val="83000"/>
                </a:schemeClr>
              </a:solidFill>
              <a:latin typeface="Century Gothic" charset="0"/>
              <a:ea typeface="Century Gothic" charset="0"/>
              <a:cs typeface="Century Gothic" charset="0"/>
            </a:endParaRPr>
          </a:p>
        </p:txBody>
      </p:sp>
      <p:sp>
        <p:nvSpPr>
          <p:cNvPr id="13" name="TextBox 12"/>
          <p:cNvSpPr txBox="1"/>
          <p:nvPr/>
        </p:nvSpPr>
        <p:spPr>
          <a:xfrm>
            <a:off x="537939" y="3941708"/>
            <a:ext cx="4566624" cy="3616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309543" hangingPunct="0">
              <a:lnSpc>
                <a:spcPct val="70000"/>
              </a:lnSpc>
            </a:pPr>
            <a:r>
              <a:rPr lang="en-US" sz="3000" b="1" kern="0" dirty="0">
                <a:solidFill>
                  <a:schemeClr val="accent1"/>
                </a:solidFill>
                <a:latin typeface="+mj-lt"/>
                <a:ea typeface="Arial" charset="0"/>
                <a:cs typeface="Segoe UI" panose="020B0502040204020203" pitchFamily="34" charset="0"/>
                <a:sym typeface="Helvetica Light"/>
              </a:rPr>
              <a:t>Navigation in Salesforce</a:t>
            </a:r>
          </a:p>
        </p:txBody>
      </p:sp>
    </p:spTree>
    <p:extLst>
      <p:ext uri="{BB962C8B-B14F-4D97-AF65-F5344CB8AC3E}">
        <p14:creationId xmlns:p14="http://schemas.microsoft.com/office/powerpoint/2010/main" val="5236386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3"/>
                                        </p:tgtEl>
                                        <p:attrNameLst>
                                          <p:attrName>ppt_y</p:attrName>
                                        </p:attrNameLst>
                                      </p:cBhvr>
                                      <p:tavLst>
                                        <p:tav tm="0">
                                          <p:val>
                                            <p:strVal val="#ppt_y"/>
                                          </p:val>
                                        </p:tav>
                                        <p:tav tm="100000">
                                          <p:val>
                                            <p:strVal val="#ppt_y"/>
                                          </p:val>
                                        </p:tav>
                                      </p:tavLst>
                                    </p:anim>
                                    <p:anim calcmode="lin" valueType="num">
                                      <p:cBhvr>
                                        <p:cTn id="13"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p:nvPr/>
        </p:nvSpPr>
        <p:spPr>
          <a:xfrm>
            <a:off x="3557657" y="475131"/>
            <a:ext cx="5062883" cy="2207656"/>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lvl1pPr algn="l">
              <a:lnSpc>
                <a:spcPct val="150000"/>
              </a:lnSpc>
              <a:defRPr sz="2600" cap="none">
                <a:solidFill>
                  <a:srgbClr val="717172"/>
                </a:solidFill>
                <a:latin typeface="Lato Regular"/>
                <a:ea typeface="Lato Regular"/>
                <a:cs typeface="Lato Regular"/>
                <a:sym typeface="Lato Regular"/>
              </a:defRPr>
            </a:lvl1pPr>
          </a:lstStyle>
          <a:p>
            <a:r>
              <a:rPr lang="en-US" sz="1600" dirty="0">
                <a:latin typeface="+mn-lt"/>
              </a:rPr>
              <a:t>Different areas of Salesforce have different views and the nomenclature can be confusing. </a:t>
            </a:r>
          </a:p>
          <a:p>
            <a:endParaRPr lang="en-US" sz="1600" dirty="0">
              <a:latin typeface="+mn-lt"/>
            </a:endParaRPr>
          </a:p>
          <a:p>
            <a:r>
              <a:rPr lang="en-US" sz="1600" dirty="0">
                <a:latin typeface="+mn-lt"/>
              </a:rPr>
              <a:t>Don’t worry so much about the names. The most important thing is you know how to find the information you’re looking for. </a:t>
            </a:r>
            <a:endParaRPr sz="1600" dirty="0">
              <a:latin typeface="+mn-lt"/>
            </a:endParaRPr>
          </a:p>
        </p:txBody>
      </p:sp>
      <p:sp>
        <p:nvSpPr>
          <p:cNvPr id="59" name="Shape 59"/>
          <p:cNvSpPr/>
          <p:nvPr/>
        </p:nvSpPr>
        <p:spPr>
          <a:xfrm>
            <a:off x="175408" y="561325"/>
            <a:ext cx="2871997" cy="1264399"/>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normAutofit fontScale="85000" lnSpcReduction="20000"/>
          </a:bodyPr>
          <a:lstStyle/>
          <a:p>
            <a:pPr algn="r">
              <a:defRPr sz="10000" cap="none">
                <a:latin typeface="+mn-lt"/>
                <a:ea typeface="+mn-ea"/>
                <a:cs typeface="+mn-cs"/>
                <a:sym typeface="Sk-Modernist"/>
              </a:defRPr>
            </a:pPr>
            <a:r>
              <a:rPr lang="en-US" sz="3750" dirty="0">
                <a:latin typeface="+mj-lt"/>
              </a:rPr>
              <a:t>Existing Salesforce Views</a:t>
            </a:r>
            <a:endParaRPr sz="3750" dirty="0">
              <a:latin typeface="+mj-lt"/>
            </a:endParaRPr>
          </a:p>
        </p:txBody>
      </p:sp>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7395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1"/>
          </p:nvPr>
        </p:nvSpPr>
        <p:spPr>
          <a:xfrm>
            <a:off x="385763" y="190500"/>
            <a:ext cx="8332787" cy="361950"/>
          </a:xfrm>
        </p:spPr>
        <p:txBody>
          <a:bodyPr/>
          <a:lstStyle/>
          <a:p>
            <a:r>
              <a:rPr lang="en-US" dirty="0"/>
              <a:t>You can find everything from the </a:t>
            </a:r>
            <a:r>
              <a:rPr lang="en-US" sz="2800" dirty="0"/>
              <a:t>Cases</a:t>
            </a:r>
            <a:r>
              <a:rPr lang="en-US" dirty="0"/>
              <a:t> view</a:t>
            </a:r>
          </a:p>
        </p:txBody>
      </p:sp>
      <p:sp>
        <p:nvSpPr>
          <p:cNvPr id="19" name="Text Placeholder 18"/>
          <p:cNvSpPr>
            <a:spLocks noGrp="1"/>
          </p:cNvSpPr>
          <p:nvPr>
            <p:ph type="body" sz="quarter" idx="12"/>
          </p:nvPr>
        </p:nvSpPr>
        <p:spPr>
          <a:xfrm>
            <a:off x="1330325" y="598488"/>
            <a:ext cx="6958700" cy="284162"/>
          </a:xfrm>
        </p:spPr>
        <p:txBody>
          <a:bodyPr/>
          <a:lstStyle/>
          <a:p>
            <a:r>
              <a:rPr lang="en-US" dirty="0"/>
              <a:t>There are other views, but this info is also accessible from </a:t>
            </a:r>
            <a:r>
              <a:rPr lang="en-US" b="1" dirty="0"/>
              <a:t>within a case or by using Search</a:t>
            </a:r>
          </a:p>
        </p:txBody>
      </p:sp>
      <p:sp>
        <p:nvSpPr>
          <p:cNvPr id="41" name="TextBox 40"/>
          <p:cNvSpPr txBox="1"/>
          <p:nvPr/>
        </p:nvSpPr>
        <p:spPr>
          <a:xfrm>
            <a:off x="1281752" y="2276912"/>
            <a:ext cx="633508" cy="276999"/>
          </a:xfrm>
          <a:prstGeom prst="rect">
            <a:avLst/>
          </a:prstGeom>
          <a:noFill/>
        </p:spPr>
        <p:txBody>
          <a:bodyPr wrap="none" rtlCol="0">
            <a:spAutoFit/>
          </a:bodyPr>
          <a:lstStyle/>
          <a:p>
            <a:pPr algn="ctr"/>
            <a:r>
              <a:rPr lang="en-US" sz="1200" b="1" dirty="0">
                <a:solidFill>
                  <a:schemeClr val="accent1"/>
                </a:solidFill>
                <a:ea typeface="Open Sans" panose="020B0606030504020204" pitchFamily="34" charset="0"/>
                <a:cs typeface="Open Sans" panose="020B0606030504020204" pitchFamily="34" charset="0"/>
              </a:rPr>
              <a:t>Cases</a:t>
            </a:r>
          </a:p>
        </p:txBody>
      </p:sp>
      <p:sp>
        <p:nvSpPr>
          <p:cNvPr id="46" name="TextBox 45"/>
          <p:cNvSpPr txBox="1"/>
          <p:nvPr/>
        </p:nvSpPr>
        <p:spPr>
          <a:xfrm>
            <a:off x="3111521" y="2276912"/>
            <a:ext cx="898003" cy="276999"/>
          </a:xfrm>
          <a:prstGeom prst="rect">
            <a:avLst/>
          </a:prstGeom>
          <a:noFill/>
        </p:spPr>
        <p:txBody>
          <a:bodyPr wrap="none" rtlCol="0">
            <a:spAutoFit/>
          </a:bodyPr>
          <a:lstStyle/>
          <a:p>
            <a:pPr algn="ctr"/>
            <a:r>
              <a:rPr lang="en-US" sz="1200" b="1" dirty="0">
                <a:solidFill>
                  <a:schemeClr val="accent1"/>
                </a:solidFill>
                <a:ea typeface="Open Sans" panose="020B0606030504020204" pitchFamily="34" charset="0"/>
                <a:cs typeface="Open Sans" panose="020B0606030504020204" pitchFamily="34" charset="0"/>
              </a:rPr>
              <a:t>Accounts</a:t>
            </a:r>
          </a:p>
        </p:txBody>
      </p:sp>
      <p:sp>
        <p:nvSpPr>
          <p:cNvPr id="50" name="TextBox 49"/>
          <p:cNvSpPr txBox="1"/>
          <p:nvPr/>
        </p:nvSpPr>
        <p:spPr>
          <a:xfrm>
            <a:off x="5050221" y="2276912"/>
            <a:ext cx="875561" cy="276999"/>
          </a:xfrm>
          <a:prstGeom prst="rect">
            <a:avLst/>
          </a:prstGeom>
          <a:noFill/>
        </p:spPr>
        <p:txBody>
          <a:bodyPr wrap="none" rtlCol="0">
            <a:spAutoFit/>
          </a:bodyPr>
          <a:lstStyle/>
          <a:p>
            <a:pPr algn="ctr"/>
            <a:r>
              <a:rPr lang="en-US" sz="1200" b="1" dirty="0">
                <a:solidFill>
                  <a:schemeClr val="accent1"/>
                </a:solidFill>
                <a:ea typeface="Open Sans" panose="020B0606030504020204" pitchFamily="34" charset="0"/>
                <a:cs typeface="Open Sans" panose="020B0606030504020204" pitchFamily="34" charset="0"/>
              </a:rPr>
              <a:t>Contacts</a:t>
            </a:r>
          </a:p>
        </p:txBody>
      </p:sp>
      <p:sp>
        <p:nvSpPr>
          <p:cNvPr id="54" name="TextBox 53"/>
          <p:cNvSpPr txBox="1"/>
          <p:nvPr/>
        </p:nvSpPr>
        <p:spPr>
          <a:xfrm>
            <a:off x="7010487" y="2276912"/>
            <a:ext cx="740908" cy="276999"/>
          </a:xfrm>
          <a:prstGeom prst="rect">
            <a:avLst/>
          </a:prstGeom>
          <a:noFill/>
        </p:spPr>
        <p:txBody>
          <a:bodyPr wrap="none" rtlCol="0">
            <a:spAutoFit/>
          </a:bodyPr>
          <a:lstStyle/>
          <a:p>
            <a:pPr algn="ctr"/>
            <a:r>
              <a:rPr lang="en-US" sz="1200" b="1" dirty="0">
                <a:solidFill>
                  <a:schemeClr val="accent1"/>
                </a:solidFill>
                <a:ea typeface="Open Sans" panose="020B0606030504020204" pitchFamily="34" charset="0"/>
                <a:cs typeface="Open Sans" panose="020B0606030504020204" pitchFamily="34" charset="0"/>
              </a:rPr>
              <a:t>Reports</a:t>
            </a:r>
          </a:p>
        </p:txBody>
      </p:sp>
      <p:sp>
        <p:nvSpPr>
          <p:cNvPr id="31" name="Shape 239"/>
          <p:cNvSpPr/>
          <p:nvPr/>
        </p:nvSpPr>
        <p:spPr>
          <a:xfrm>
            <a:off x="723976" y="2613217"/>
            <a:ext cx="1749055" cy="1453026"/>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algn="ctr">
              <a:lnSpc>
                <a:spcPct val="130000"/>
              </a:lnSpc>
              <a:defRPr sz="2300" cap="none">
                <a:solidFill>
                  <a:srgbClr val="717172"/>
                </a:solidFill>
                <a:latin typeface="Lato Regular"/>
                <a:ea typeface="Lato Regular"/>
                <a:cs typeface="Lato Regular"/>
                <a:sym typeface="Lato Regular"/>
              </a:defRPr>
            </a:pPr>
            <a:r>
              <a:rPr lang="en-US" sz="1200" dirty="0">
                <a:solidFill>
                  <a:schemeClr val="tx1">
                    <a:lumMod val="65000"/>
                    <a:lumOff val="35000"/>
                  </a:schemeClr>
                </a:solidFill>
                <a:latin typeface="Century Gothic" charset="0"/>
                <a:ea typeface="Century Gothic" charset="0"/>
                <a:cs typeface="Century Gothic" charset="0"/>
              </a:rPr>
              <a:t>This is your main squeeze in Salesforce. There are links within each case to information from the other views</a:t>
            </a:r>
            <a:endParaRPr sz="1200" dirty="0">
              <a:solidFill>
                <a:schemeClr val="tx1">
                  <a:lumMod val="65000"/>
                  <a:lumOff val="35000"/>
                </a:schemeClr>
              </a:solidFill>
              <a:latin typeface="Century Gothic" charset="0"/>
              <a:ea typeface="Century Gothic" charset="0"/>
              <a:cs typeface="Century Gothic" charset="0"/>
            </a:endParaRPr>
          </a:p>
        </p:txBody>
      </p:sp>
      <p:sp>
        <p:nvSpPr>
          <p:cNvPr id="33" name="Shape 242"/>
          <p:cNvSpPr/>
          <p:nvPr/>
        </p:nvSpPr>
        <p:spPr>
          <a:xfrm>
            <a:off x="2685993" y="2606876"/>
            <a:ext cx="1749055" cy="1212961"/>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algn="ctr">
              <a:lnSpc>
                <a:spcPct val="130000"/>
              </a:lnSpc>
              <a:defRPr sz="2300" cap="none">
                <a:solidFill>
                  <a:srgbClr val="717172"/>
                </a:solidFill>
                <a:latin typeface="Lato Regular"/>
                <a:ea typeface="Lato Regular"/>
                <a:cs typeface="Lato Regular"/>
                <a:sym typeface="Lato Regular"/>
              </a:defRPr>
            </a:pPr>
            <a:r>
              <a:rPr lang="en-US" sz="1200" dirty="0">
                <a:solidFill>
                  <a:schemeClr val="tx1">
                    <a:lumMod val="65000"/>
                    <a:lumOff val="35000"/>
                  </a:schemeClr>
                </a:solidFill>
                <a:latin typeface="Century Gothic" charset="0"/>
                <a:ea typeface="Century Gothic" charset="0"/>
                <a:cs typeface="Century Gothic" charset="0"/>
              </a:rPr>
              <a:t>Rarely used as there is a link to the specific client account within the case – which is much easier</a:t>
            </a:r>
          </a:p>
        </p:txBody>
      </p:sp>
      <p:sp>
        <p:nvSpPr>
          <p:cNvPr id="34" name="Shape 245"/>
          <p:cNvSpPr/>
          <p:nvPr/>
        </p:nvSpPr>
        <p:spPr>
          <a:xfrm>
            <a:off x="4648009" y="2600934"/>
            <a:ext cx="1679979" cy="1933158"/>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algn="ctr">
              <a:lnSpc>
                <a:spcPct val="130000"/>
              </a:lnSpc>
              <a:defRPr sz="2300" cap="none">
                <a:solidFill>
                  <a:srgbClr val="717172"/>
                </a:solidFill>
                <a:latin typeface="Lato Regular"/>
                <a:ea typeface="Lato Regular"/>
                <a:cs typeface="Lato Regular"/>
                <a:sym typeface="Lato Regular"/>
              </a:defRPr>
            </a:pPr>
            <a:r>
              <a:rPr lang="en-US" sz="1200" dirty="0">
                <a:solidFill>
                  <a:schemeClr val="tx1">
                    <a:lumMod val="65000"/>
                    <a:lumOff val="35000"/>
                  </a:schemeClr>
                </a:solidFill>
                <a:latin typeface="Century Gothic" charset="0"/>
                <a:ea typeface="Century Gothic" charset="0"/>
                <a:cs typeface="Century Gothic" charset="0"/>
              </a:rPr>
              <a:t>Also rarely used as there is a list of contacts on the client’s account page, which you will get to using the account link in the case</a:t>
            </a:r>
          </a:p>
        </p:txBody>
      </p:sp>
      <p:sp>
        <p:nvSpPr>
          <p:cNvPr id="39" name="Shape 248"/>
          <p:cNvSpPr/>
          <p:nvPr/>
        </p:nvSpPr>
        <p:spPr>
          <a:xfrm>
            <a:off x="6540950" y="2621176"/>
            <a:ext cx="1865130" cy="1933158"/>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algn="ctr">
              <a:lnSpc>
                <a:spcPct val="130000"/>
              </a:lnSpc>
              <a:defRPr sz="2300" cap="none">
                <a:solidFill>
                  <a:srgbClr val="717172"/>
                </a:solidFill>
                <a:latin typeface="Lato Regular"/>
                <a:ea typeface="Lato Regular"/>
                <a:cs typeface="Lato Regular"/>
                <a:sym typeface="Lato Regular"/>
              </a:defRPr>
            </a:pPr>
            <a:r>
              <a:rPr lang="en-US" sz="1200" dirty="0">
                <a:solidFill>
                  <a:schemeClr val="tx1">
                    <a:lumMod val="65000"/>
                    <a:lumOff val="35000"/>
                  </a:schemeClr>
                </a:solidFill>
                <a:latin typeface="Century Gothic" charset="0"/>
                <a:ea typeface="Century Gothic" charset="0"/>
                <a:cs typeface="Century Gothic" charset="0"/>
              </a:rPr>
              <a:t>Under </a:t>
            </a:r>
            <a:r>
              <a:rPr lang="en-US" sz="1200" b="1" dirty="0">
                <a:solidFill>
                  <a:schemeClr val="tx1">
                    <a:lumMod val="65000"/>
                    <a:lumOff val="35000"/>
                  </a:schemeClr>
                </a:solidFill>
                <a:latin typeface="Century Gothic" charset="0"/>
                <a:ea typeface="Century Gothic" charset="0"/>
                <a:cs typeface="Century Gothic" charset="0"/>
              </a:rPr>
              <a:t>Support Dashboard </a:t>
            </a:r>
            <a:r>
              <a:rPr lang="en-US" sz="1200" dirty="0">
                <a:solidFill>
                  <a:schemeClr val="tx1">
                    <a:lumMod val="65000"/>
                    <a:lumOff val="35000"/>
                  </a:schemeClr>
                </a:solidFill>
                <a:latin typeface="Century Gothic" charset="0"/>
                <a:ea typeface="Century Gothic" charset="0"/>
                <a:cs typeface="Century Gothic" charset="0"/>
              </a:rPr>
              <a:t>and </a:t>
            </a:r>
            <a:r>
              <a:rPr lang="en-US" sz="1200" b="1" dirty="0">
                <a:solidFill>
                  <a:schemeClr val="tx1">
                    <a:lumMod val="65000"/>
                    <a:lumOff val="35000"/>
                  </a:schemeClr>
                </a:solidFill>
                <a:latin typeface="Century Gothic" charset="0"/>
                <a:ea typeface="Century Gothic" charset="0"/>
                <a:cs typeface="Century Gothic" charset="0"/>
              </a:rPr>
              <a:t>Support KPI Reports</a:t>
            </a:r>
            <a:r>
              <a:rPr lang="en-US" sz="1200" dirty="0">
                <a:solidFill>
                  <a:schemeClr val="tx1">
                    <a:lumMod val="65000"/>
                    <a:lumOff val="35000"/>
                  </a:schemeClr>
                </a:solidFill>
                <a:latin typeface="Century Gothic" charset="0"/>
                <a:ea typeface="Century Gothic" charset="0"/>
                <a:cs typeface="Century Gothic" charset="0"/>
              </a:rPr>
              <a:t>, there are reports where you can see how many cases you’re closing. This is the one area not accessible from a case</a:t>
            </a:r>
          </a:p>
        </p:txBody>
      </p:sp>
      <p:pic>
        <p:nvPicPr>
          <p:cNvPr id="21" name="Picture 20">
            <a:extLst>
              <a:ext uri="{FF2B5EF4-FFF2-40B4-BE49-F238E27FC236}">
                <a16:creationId xmlns:a16="http://schemas.microsoft.com/office/drawing/2014/main" id="{59BB2409-9C55-4F4F-A4DD-64E0099D1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76" y="1465322"/>
            <a:ext cx="1853811" cy="701442"/>
          </a:xfrm>
          <a:prstGeom prst="rect">
            <a:avLst/>
          </a:prstGeom>
        </p:spPr>
      </p:pic>
      <p:pic>
        <p:nvPicPr>
          <p:cNvPr id="23" name="Picture 22">
            <a:extLst>
              <a:ext uri="{FF2B5EF4-FFF2-40B4-BE49-F238E27FC236}">
                <a16:creationId xmlns:a16="http://schemas.microsoft.com/office/drawing/2014/main" id="{E744FF1D-9A14-468D-B6B9-E6CF97745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2948" y="1568817"/>
            <a:ext cx="2165062" cy="594630"/>
          </a:xfrm>
          <a:prstGeom prst="rect">
            <a:avLst/>
          </a:prstGeom>
        </p:spPr>
      </p:pic>
      <p:pic>
        <p:nvPicPr>
          <p:cNvPr id="25" name="Picture 24">
            <a:extLst>
              <a:ext uri="{FF2B5EF4-FFF2-40B4-BE49-F238E27FC236}">
                <a16:creationId xmlns:a16="http://schemas.microsoft.com/office/drawing/2014/main" id="{26BA3E86-F8B0-47BE-ABDC-C30CA75C76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2995" y="1469545"/>
            <a:ext cx="2178530" cy="693902"/>
          </a:xfrm>
          <a:prstGeom prst="rect">
            <a:avLst/>
          </a:prstGeom>
        </p:spPr>
      </p:pic>
      <p:pic>
        <p:nvPicPr>
          <p:cNvPr id="27" name="Picture 26">
            <a:extLst>
              <a:ext uri="{FF2B5EF4-FFF2-40B4-BE49-F238E27FC236}">
                <a16:creationId xmlns:a16="http://schemas.microsoft.com/office/drawing/2014/main" id="{7B2CC604-485B-448B-A6FD-A4E774FA6B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6982" y="1465322"/>
            <a:ext cx="1999098" cy="693902"/>
          </a:xfrm>
          <a:prstGeom prst="rect">
            <a:avLst/>
          </a:prstGeom>
        </p:spPr>
      </p:pic>
    </p:spTree>
    <p:extLst>
      <p:ext uri="{BB962C8B-B14F-4D97-AF65-F5344CB8AC3E}">
        <p14:creationId xmlns:p14="http://schemas.microsoft.com/office/powerpoint/2010/main" val="814479178"/>
      </p:ext>
    </p:extLst>
  </p:cSld>
  <p:clrMapOvr>
    <a:masterClrMapping/>
  </p:clrMapOvr>
  <p:transition spd="slow">
    <p:push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4"/>
          </p:nvPr>
        </p:nvSpPr>
        <p:spPr/>
        <p:txBody>
          <a:bodyPr/>
          <a:lstStyle/>
          <a:p>
            <a:r>
              <a:rPr lang="en-US" dirty="0"/>
              <a:t>How to See Your Cases from the Cases View</a:t>
            </a:r>
          </a:p>
        </p:txBody>
      </p:sp>
      <p:sp>
        <p:nvSpPr>
          <p:cNvPr id="13" name="Text Placeholder 12"/>
          <p:cNvSpPr>
            <a:spLocks noGrp="1"/>
          </p:cNvSpPr>
          <p:nvPr>
            <p:ph type="body" sz="quarter" idx="15"/>
          </p:nvPr>
        </p:nvSpPr>
        <p:spPr/>
        <p:txBody>
          <a:bodyPr/>
          <a:lstStyle/>
          <a:p>
            <a:r>
              <a:rPr lang="en-US" dirty="0"/>
              <a:t>Selecting the Cases view will bring up a secondary dropdown</a:t>
            </a:r>
          </a:p>
        </p:txBody>
      </p:sp>
      <p:sp>
        <p:nvSpPr>
          <p:cNvPr id="16" name="Text Placeholder 15"/>
          <p:cNvSpPr>
            <a:spLocks noGrp="1"/>
          </p:cNvSpPr>
          <p:nvPr>
            <p:ph type="body" sz="quarter" idx="21"/>
          </p:nvPr>
        </p:nvSpPr>
        <p:spPr>
          <a:xfrm>
            <a:off x="4734055" y="1444184"/>
            <a:ext cx="3774452" cy="3095196"/>
          </a:xfrm>
        </p:spPr>
        <p:txBody>
          <a:bodyPr/>
          <a:lstStyle/>
          <a:p>
            <a:r>
              <a:rPr lang="en-US" dirty="0"/>
              <a:t>Scroll down to see the ‘My Cases’ views:</a:t>
            </a:r>
          </a:p>
          <a:p>
            <a:r>
              <a:rPr lang="en-US" b="1" dirty="0"/>
              <a:t>My Open Cases </a:t>
            </a:r>
            <a:r>
              <a:rPr lang="en-US" dirty="0"/>
              <a:t>– All your open cases. This is the view you will use the most</a:t>
            </a:r>
          </a:p>
          <a:p>
            <a:r>
              <a:rPr lang="en-US" b="1" dirty="0"/>
              <a:t>My Cases </a:t>
            </a:r>
            <a:r>
              <a:rPr lang="en-US" dirty="0"/>
              <a:t>– ALL of your cases, regardless of status, open or closed</a:t>
            </a:r>
          </a:p>
          <a:p>
            <a:r>
              <a:rPr lang="en-US" b="1" dirty="0"/>
              <a:t>My Open Cases – Bugs </a:t>
            </a:r>
            <a:r>
              <a:rPr lang="en-US" dirty="0"/>
              <a:t>– All your open cases that have a ‘Pending: Product’ status. Cases that are the result of a bug</a:t>
            </a:r>
          </a:p>
        </p:txBody>
      </p:sp>
      <p:cxnSp>
        <p:nvCxnSpPr>
          <p:cNvPr id="37" name="Straight Connector 36"/>
          <p:cNvCxnSpPr/>
          <p:nvPr/>
        </p:nvCxnSpPr>
        <p:spPr>
          <a:xfrm>
            <a:off x="4512713" y="1444184"/>
            <a:ext cx="12890" cy="3095196"/>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5B7E58ED-F5E2-4AFA-AE10-709D9C7679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757" y="1193179"/>
            <a:ext cx="2891769" cy="3572657"/>
          </a:xfrm>
          <a:prstGeom prst="rect">
            <a:avLst/>
          </a:prstGeom>
        </p:spPr>
      </p:pic>
      <p:sp>
        <p:nvSpPr>
          <p:cNvPr id="21" name="Rectangle 20">
            <a:extLst>
              <a:ext uri="{FF2B5EF4-FFF2-40B4-BE49-F238E27FC236}">
                <a16:creationId xmlns:a16="http://schemas.microsoft.com/office/drawing/2014/main" id="{5FEBD5DB-D8A8-49F5-8A7D-0D473A577A14}"/>
              </a:ext>
            </a:extLst>
          </p:cNvPr>
          <p:cNvSpPr/>
          <p:nvPr/>
        </p:nvSpPr>
        <p:spPr>
          <a:xfrm>
            <a:off x="895757" y="2571750"/>
            <a:ext cx="1643162" cy="93020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828859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4"/>
          </p:nvPr>
        </p:nvSpPr>
        <p:spPr/>
        <p:txBody>
          <a:bodyPr/>
          <a:lstStyle/>
          <a:p>
            <a:r>
              <a:rPr lang="en-US" dirty="0"/>
              <a:t>CAUTION: Making Your Own Case View</a:t>
            </a:r>
          </a:p>
        </p:txBody>
      </p:sp>
      <p:sp>
        <p:nvSpPr>
          <p:cNvPr id="13" name="Text Placeholder 12"/>
          <p:cNvSpPr>
            <a:spLocks noGrp="1"/>
          </p:cNvSpPr>
          <p:nvPr>
            <p:ph type="body" sz="quarter" idx="15"/>
          </p:nvPr>
        </p:nvSpPr>
        <p:spPr/>
        <p:txBody>
          <a:bodyPr/>
          <a:lstStyle/>
          <a:p>
            <a:r>
              <a:rPr lang="en-US" dirty="0"/>
              <a:t>You can customize your case view, but it is not recommended</a:t>
            </a:r>
          </a:p>
        </p:txBody>
      </p:sp>
      <p:sp>
        <p:nvSpPr>
          <p:cNvPr id="16" name="Text Placeholder 15"/>
          <p:cNvSpPr>
            <a:spLocks noGrp="1"/>
          </p:cNvSpPr>
          <p:nvPr>
            <p:ph type="body" sz="quarter" idx="21"/>
          </p:nvPr>
        </p:nvSpPr>
        <p:spPr>
          <a:xfrm>
            <a:off x="4734055" y="1193179"/>
            <a:ext cx="3774452" cy="3572657"/>
          </a:xfrm>
        </p:spPr>
        <p:txBody>
          <a:bodyPr/>
          <a:lstStyle/>
          <a:p>
            <a:r>
              <a:rPr lang="en-US" dirty="0"/>
              <a:t>You CAN do it, but </a:t>
            </a:r>
            <a:r>
              <a:rPr lang="en-US" b="1" dirty="0"/>
              <a:t>it’s risky</a:t>
            </a:r>
            <a:r>
              <a:rPr lang="en-US" dirty="0"/>
              <a:t>.</a:t>
            </a:r>
          </a:p>
          <a:p>
            <a:r>
              <a:rPr lang="en-US" dirty="0"/>
              <a:t>Agents sometimes create one to rearrange or pull in additional info</a:t>
            </a:r>
          </a:p>
          <a:p>
            <a:r>
              <a:rPr lang="en-US" b="1" dirty="0"/>
              <a:t>BUT</a:t>
            </a:r>
            <a:r>
              <a:rPr lang="en-US" dirty="0"/>
              <a:t>, you have to be sure it’s pulling in all the cases you need to be monitoring, and that requires careful construction of conditional logic. </a:t>
            </a:r>
            <a:r>
              <a:rPr lang="en-US" b="1" i="1" dirty="0"/>
              <a:t>It’s easy to get it wrong and end up missing cases</a:t>
            </a:r>
          </a:p>
          <a:p>
            <a:r>
              <a:rPr lang="en-US" b="1" dirty="0">
                <a:solidFill>
                  <a:srgbClr val="FF0000"/>
                </a:solidFill>
              </a:rPr>
              <a:t>The My Open Cases view was built to do that and was thoroughly tested to pull in all cases that require monitoring</a:t>
            </a:r>
          </a:p>
        </p:txBody>
      </p:sp>
      <p:cxnSp>
        <p:nvCxnSpPr>
          <p:cNvPr id="37" name="Straight Connector 36"/>
          <p:cNvCxnSpPr/>
          <p:nvPr/>
        </p:nvCxnSpPr>
        <p:spPr>
          <a:xfrm>
            <a:off x="4512713" y="1444184"/>
            <a:ext cx="12890" cy="3095196"/>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5B7E58ED-F5E2-4AFA-AE10-709D9C7679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757" y="1193179"/>
            <a:ext cx="2891769" cy="3572657"/>
          </a:xfrm>
          <a:prstGeom prst="rect">
            <a:avLst/>
          </a:prstGeom>
        </p:spPr>
      </p:pic>
      <p:sp>
        <p:nvSpPr>
          <p:cNvPr id="21" name="Rectangle 20">
            <a:extLst>
              <a:ext uri="{FF2B5EF4-FFF2-40B4-BE49-F238E27FC236}">
                <a16:creationId xmlns:a16="http://schemas.microsoft.com/office/drawing/2014/main" id="{5FEBD5DB-D8A8-49F5-8A7D-0D473A577A14}"/>
              </a:ext>
            </a:extLst>
          </p:cNvPr>
          <p:cNvSpPr/>
          <p:nvPr/>
        </p:nvSpPr>
        <p:spPr>
          <a:xfrm>
            <a:off x="2617629" y="1939454"/>
            <a:ext cx="728686" cy="24927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274489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4"/>
          </p:nvPr>
        </p:nvSpPr>
        <p:spPr/>
        <p:txBody>
          <a:bodyPr/>
          <a:lstStyle/>
          <a:p>
            <a:r>
              <a:rPr lang="en-US" dirty="0"/>
              <a:t>Single Case Views: Console View vs. Classic View</a:t>
            </a:r>
          </a:p>
        </p:txBody>
      </p:sp>
      <p:sp>
        <p:nvSpPr>
          <p:cNvPr id="13" name="Text Placeholder 12"/>
          <p:cNvSpPr>
            <a:spLocks noGrp="1"/>
          </p:cNvSpPr>
          <p:nvPr>
            <p:ph type="body" sz="quarter" idx="15"/>
          </p:nvPr>
        </p:nvSpPr>
        <p:spPr/>
        <p:txBody>
          <a:bodyPr/>
          <a:lstStyle/>
          <a:p>
            <a:r>
              <a:rPr lang="en-US" dirty="0"/>
              <a:t>You’ll spend most of your time in the Console View</a:t>
            </a:r>
          </a:p>
        </p:txBody>
      </p:sp>
      <p:pic>
        <p:nvPicPr>
          <p:cNvPr id="5" name="Picture 4">
            <a:extLst>
              <a:ext uri="{FF2B5EF4-FFF2-40B4-BE49-F238E27FC236}">
                <a16:creationId xmlns:a16="http://schemas.microsoft.com/office/drawing/2014/main" id="{372F05C2-68BB-43FE-ADBB-11B9EC69A7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4999" y="993854"/>
            <a:ext cx="6735337" cy="3787529"/>
          </a:xfrm>
          <a:prstGeom prst="rect">
            <a:avLst/>
          </a:prstGeom>
        </p:spPr>
      </p:pic>
      <p:sp>
        <p:nvSpPr>
          <p:cNvPr id="6" name="Rectangle 5">
            <a:extLst>
              <a:ext uri="{FF2B5EF4-FFF2-40B4-BE49-F238E27FC236}">
                <a16:creationId xmlns:a16="http://schemas.microsoft.com/office/drawing/2014/main" id="{FB3CCAC6-825D-4FF9-AC29-78E3CBAB1FFC}"/>
              </a:ext>
            </a:extLst>
          </p:cNvPr>
          <p:cNvSpPr/>
          <p:nvPr/>
        </p:nvSpPr>
        <p:spPr>
          <a:xfrm>
            <a:off x="2954366" y="929817"/>
            <a:ext cx="289931" cy="19645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08413D7C-8BAE-484C-BDE1-B10399B815E4}"/>
              </a:ext>
            </a:extLst>
          </p:cNvPr>
          <p:cNvCxnSpPr>
            <a:cxnSpLocks/>
          </p:cNvCxnSpPr>
          <p:nvPr/>
        </p:nvCxnSpPr>
        <p:spPr>
          <a:xfrm flipV="1">
            <a:off x="1777869" y="1636383"/>
            <a:ext cx="1466428" cy="6188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6F6FD87-272B-4E1C-A88B-CB0AF0912FA7}"/>
              </a:ext>
            </a:extLst>
          </p:cNvPr>
          <p:cNvCxnSpPr>
            <a:cxnSpLocks/>
          </p:cNvCxnSpPr>
          <p:nvPr/>
        </p:nvCxnSpPr>
        <p:spPr>
          <a:xfrm flipV="1">
            <a:off x="1741251" y="1636384"/>
            <a:ext cx="2178996" cy="6539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AD76B02-4603-412B-AFFB-7F044085DF89}"/>
              </a:ext>
            </a:extLst>
          </p:cNvPr>
          <p:cNvCxnSpPr>
            <a:cxnSpLocks/>
          </p:cNvCxnSpPr>
          <p:nvPr/>
        </p:nvCxnSpPr>
        <p:spPr>
          <a:xfrm flipV="1">
            <a:off x="1741251" y="1636385"/>
            <a:ext cx="3283365" cy="6539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2F6E783-95F7-48C6-8A0A-46B9DE474CB5}"/>
              </a:ext>
            </a:extLst>
          </p:cNvPr>
          <p:cNvCxnSpPr>
            <a:cxnSpLocks/>
          </p:cNvCxnSpPr>
          <p:nvPr/>
        </p:nvCxnSpPr>
        <p:spPr>
          <a:xfrm flipV="1">
            <a:off x="1741251" y="1644491"/>
            <a:ext cx="4028403" cy="6107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8612198-A12C-40D3-A766-97C577C03131}"/>
              </a:ext>
            </a:extLst>
          </p:cNvPr>
          <p:cNvSpPr txBox="1"/>
          <p:nvPr/>
        </p:nvSpPr>
        <p:spPr>
          <a:xfrm>
            <a:off x="232157" y="1001445"/>
            <a:ext cx="1509094" cy="3754874"/>
          </a:xfrm>
          <a:prstGeom prst="rect">
            <a:avLst/>
          </a:prstGeom>
          <a:noFill/>
        </p:spPr>
        <p:txBody>
          <a:bodyPr wrap="square" rtlCol="0">
            <a:spAutoFit/>
          </a:bodyPr>
          <a:lstStyle/>
          <a:p>
            <a:r>
              <a:rPr lang="en-US" sz="1400" dirty="0"/>
              <a:t>Why? Because you can have several cases open within one browser tab</a:t>
            </a:r>
          </a:p>
          <a:p>
            <a:endParaRPr lang="en-US" sz="1400" dirty="0"/>
          </a:p>
          <a:p>
            <a:r>
              <a:rPr lang="en-US" sz="1400" dirty="0"/>
              <a:t>Other Salesforce integrations, like </a:t>
            </a:r>
            <a:r>
              <a:rPr lang="en-US" sz="1400" dirty="0" err="1"/>
              <a:t>Talkdesk</a:t>
            </a:r>
            <a:r>
              <a:rPr lang="en-US" sz="1400" dirty="0"/>
              <a:t> and Omni-Channel, will not have full functionality unless you are in this view</a:t>
            </a:r>
          </a:p>
        </p:txBody>
      </p:sp>
    </p:spTree>
    <p:extLst>
      <p:ext uri="{BB962C8B-B14F-4D97-AF65-F5344CB8AC3E}">
        <p14:creationId xmlns:p14="http://schemas.microsoft.com/office/powerpoint/2010/main" val="329258072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4"/>
          </p:nvPr>
        </p:nvSpPr>
        <p:spPr/>
        <p:txBody>
          <a:bodyPr/>
          <a:lstStyle/>
          <a:p>
            <a:r>
              <a:rPr lang="en-US" dirty="0"/>
              <a:t>Why would you use the Classic View?</a:t>
            </a:r>
          </a:p>
        </p:txBody>
      </p:sp>
      <p:sp>
        <p:nvSpPr>
          <p:cNvPr id="13" name="Text Placeholder 12"/>
          <p:cNvSpPr>
            <a:spLocks noGrp="1"/>
          </p:cNvSpPr>
          <p:nvPr>
            <p:ph type="body" sz="quarter" idx="15"/>
          </p:nvPr>
        </p:nvSpPr>
        <p:spPr/>
        <p:txBody>
          <a:bodyPr/>
          <a:lstStyle/>
          <a:p>
            <a:r>
              <a:rPr lang="en-US" dirty="0"/>
              <a:t>When someone needs the URL of a case</a:t>
            </a:r>
          </a:p>
        </p:txBody>
      </p:sp>
      <p:pic>
        <p:nvPicPr>
          <p:cNvPr id="5" name="Picture 4">
            <a:extLst>
              <a:ext uri="{FF2B5EF4-FFF2-40B4-BE49-F238E27FC236}">
                <a16:creationId xmlns:a16="http://schemas.microsoft.com/office/drawing/2014/main" id="{372F05C2-68BB-43FE-ADBB-11B9EC69A7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4999" y="1225721"/>
            <a:ext cx="6735337" cy="3323795"/>
          </a:xfrm>
          <a:prstGeom prst="rect">
            <a:avLst/>
          </a:prstGeom>
        </p:spPr>
      </p:pic>
      <p:cxnSp>
        <p:nvCxnSpPr>
          <p:cNvPr id="22" name="Straight Arrow Connector 21">
            <a:extLst>
              <a:ext uri="{FF2B5EF4-FFF2-40B4-BE49-F238E27FC236}">
                <a16:creationId xmlns:a16="http://schemas.microsoft.com/office/drawing/2014/main" id="{72F6E783-95F7-48C6-8A0A-46B9DE474CB5}"/>
              </a:ext>
            </a:extLst>
          </p:cNvPr>
          <p:cNvCxnSpPr>
            <a:cxnSpLocks/>
          </p:cNvCxnSpPr>
          <p:nvPr/>
        </p:nvCxnSpPr>
        <p:spPr>
          <a:xfrm>
            <a:off x="1777869" y="2363821"/>
            <a:ext cx="558826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8612198-A12C-40D3-A766-97C577C03131}"/>
              </a:ext>
            </a:extLst>
          </p:cNvPr>
          <p:cNvSpPr txBox="1"/>
          <p:nvPr/>
        </p:nvSpPr>
        <p:spPr>
          <a:xfrm>
            <a:off x="229864" y="929817"/>
            <a:ext cx="1576773" cy="3970318"/>
          </a:xfrm>
          <a:prstGeom prst="rect">
            <a:avLst/>
          </a:prstGeom>
          <a:noFill/>
        </p:spPr>
        <p:txBody>
          <a:bodyPr wrap="square" rtlCol="0">
            <a:spAutoFit/>
          </a:bodyPr>
          <a:lstStyle/>
          <a:p>
            <a:r>
              <a:rPr lang="en-US" sz="1200" dirty="0"/>
              <a:t>Clicking the white triangle in the upper-right-hand corner of the Console View will drop down a list of open cases, contacts and accounts, along with a series of functions you perform with them. </a:t>
            </a:r>
          </a:p>
          <a:p>
            <a:endParaRPr lang="en-US" sz="1200" dirty="0"/>
          </a:p>
          <a:p>
            <a:r>
              <a:rPr lang="en-US" sz="1200" dirty="0"/>
              <a:t>The link icon is the case URL. </a:t>
            </a:r>
          </a:p>
          <a:p>
            <a:endParaRPr lang="en-US" sz="1200" dirty="0"/>
          </a:p>
          <a:p>
            <a:r>
              <a:rPr lang="en-US" sz="1200" dirty="0"/>
              <a:t>Going to this URL will open up the Classic View of this case</a:t>
            </a:r>
          </a:p>
        </p:txBody>
      </p:sp>
      <p:cxnSp>
        <p:nvCxnSpPr>
          <p:cNvPr id="14" name="Straight Arrow Connector 13">
            <a:extLst>
              <a:ext uri="{FF2B5EF4-FFF2-40B4-BE49-F238E27FC236}">
                <a16:creationId xmlns:a16="http://schemas.microsoft.com/office/drawing/2014/main" id="{A9DADDAB-996E-4C2F-B00D-E0A31B601892}"/>
              </a:ext>
            </a:extLst>
          </p:cNvPr>
          <p:cNvCxnSpPr>
            <a:cxnSpLocks/>
          </p:cNvCxnSpPr>
          <p:nvPr/>
        </p:nvCxnSpPr>
        <p:spPr>
          <a:xfrm flipV="1">
            <a:off x="1777869" y="1828801"/>
            <a:ext cx="6675467" cy="4182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87AD597-E0FD-4992-A097-8919C09B30A4}"/>
              </a:ext>
            </a:extLst>
          </p:cNvPr>
          <p:cNvSpPr/>
          <p:nvPr/>
        </p:nvSpPr>
        <p:spPr>
          <a:xfrm>
            <a:off x="8453336" y="1653702"/>
            <a:ext cx="265361" cy="28331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939821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4"/>
          </p:nvPr>
        </p:nvSpPr>
        <p:spPr/>
        <p:txBody>
          <a:bodyPr/>
          <a:lstStyle/>
          <a:p>
            <a:r>
              <a:rPr lang="en-US" dirty="0"/>
              <a:t>Same Case Info – Less User Friendly</a:t>
            </a:r>
          </a:p>
        </p:txBody>
      </p:sp>
      <p:sp>
        <p:nvSpPr>
          <p:cNvPr id="13" name="Text Placeholder 12"/>
          <p:cNvSpPr>
            <a:spLocks noGrp="1"/>
          </p:cNvSpPr>
          <p:nvPr>
            <p:ph type="body" sz="quarter" idx="15"/>
          </p:nvPr>
        </p:nvSpPr>
        <p:spPr/>
        <p:txBody>
          <a:bodyPr/>
          <a:lstStyle/>
          <a:p>
            <a:r>
              <a:rPr lang="en-US" dirty="0"/>
              <a:t>Not 3</a:t>
            </a:r>
            <a:r>
              <a:rPr lang="en-US" baseline="30000" dirty="0"/>
              <a:t>rd</a:t>
            </a:r>
            <a:r>
              <a:rPr lang="en-US" dirty="0"/>
              <a:t> Party Application Integration Friendly</a:t>
            </a:r>
          </a:p>
        </p:txBody>
      </p:sp>
      <p:pic>
        <p:nvPicPr>
          <p:cNvPr id="5" name="Picture 4">
            <a:extLst>
              <a:ext uri="{FF2B5EF4-FFF2-40B4-BE49-F238E27FC236}">
                <a16:creationId xmlns:a16="http://schemas.microsoft.com/office/drawing/2014/main" id="{372F05C2-68BB-43FE-ADBB-11B9EC69A7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8929" y="1148680"/>
            <a:ext cx="5657523" cy="3323795"/>
          </a:xfrm>
          <a:prstGeom prst="rect">
            <a:avLst/>
          </a:prstGeom>
        </p:spPr>
      </p:pic>
      <p:sp>
        <p:nvSpPr>
          <p:cNvPr id="23" name="TextBox 22">
            <a:extLst>
              <a:ext uri="{FF2B5EF4-FFF2-40B4-BE49-F238E27FC236}">
                <a16:creationId xmlns:a16="http://schemas.microsoft.com/office/drawing/2014/main" id="{08612198-A12C-40D3-A766-97C577C03131}"/>
              </a:ext>
            </a:extLst>
          </p:cNvPr>
          <p:cNvSpPr txBox="1"/>
          <p:nvPr/>
        </p:nvSpPr>
        <p:spPr>
          <a:xfrm>
            <a:off x="297543" y="1148680"/>
            <a:ext cx="2465112" cy="3108543"/>
          </a:xfrm>
          <a:prstGeom prst="rect">
            <a:avLst/>
          </a:prstGeom>
          <a:noFill/>
        </p:spPr>
        <p:txBody>
          <a:bodyPr wrap="square" rtlCol="0">
            <a:spAutoFit/>
          </a:bodyPr>
          <a:lstStyle/>
          <a:p>
            <a:r>
              <a:rPr lang="en-US" sz="1400" dirty="0"/>
              <a:t>Viewing an additional case, or an account in this view requires you to open another browser tab. </a:t>
            </a:r>
          </a:p>
          <a:p>
            <a:endParaRPr lang="en-US" sz="1400" dirty="0"/>
          </a:p>
          <a:p>
            <a:r>
              <a:rPr lang="en-US" sz="1400" dirty="0"/>
              <a:t>The </a:t>
            </a:r>
            <a:r>
              <a:rPr lang="en-US" sz="1400" dirty="0" err="1"/>
              <a:t>Talkdesk</a:t>
            </a:r>
            <a:r>
              <a:rPr lang="en-US" sz="1400" dirty="0"/>
              <a:t>/Salesforce Chat integration also does not have full functionality in this view.</a:t>
            </a:r>
          </a:p>
          <a:p>
            <a:endParaRPr lang="en-US" sz="1400" dirty="0"/>
          </a:p>
          <a:p>
            <a:r>
              <a:rPr lang="en-US" sz="1400" dirty="0"/>
              <a:t>And you cannot click the contact phone number to call the client when in this view</a:t>
            </a:r>
          </a:p>
        </p:txBody>
      </p:sp>
    </p:spTree>
    <p:extLst>
      <p:ext uri="{BB962C8B-B14F-4D97-AF65-F5344CB8AC3E}">
        <p14:creationId xmlns:p14="http://schemas.microsoft.com/office/powerpoint/2010/main" val="230191671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p:nvPr/>
        </p:nvSpPr>
        <p:spPr>
          <a:xfrm>
            <a:off x="3672159" y="594286"/>
            <a:ext cx="5189739" cy="1977464"/>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lvl1pPr algn="l">
              <a:lnSpc>
                <a:spcPct val="150000"/>
              </a:lnSpc>
              <a:defRPr sz="2600" cap="none">
                <a:solidFill>
                  <a:srgbClr val="717172"/>
                </a:solidFill>
                <a:latin typeface="Lato Regular"/>
                <a:ea typeface="Lato Regular"/>
                <a:cs typeface="Lato Regular"/>
                <a:sym typeface="Lato Regular"/>
              </a:defRPr>
            </a:lvl1pPr>
          </a:lstStyle>
          <a:p>
            <a:r>
              <a:rPr lang="en-US" sz="1800" dirty="0">
                <a:latin typeface="+mn-lt"/>
              </a:rPr>
              <a:t>A single case can show up in multiple queues</a:t>
            </a:r>
          </a:p>
          <a:p>
            <a:r>
              <a:rPr lang="en-US" sz="1800" dirty="0">
                <a:latin typeface="+mn-lt"/>
              </a:rPr>
              <a:t>There are 3 main queue groups: </a:t>
            </a:r>
          </a:p>
          <a:p>
            <a:pPr marL="285750" indent="-285750">
              <a:lnSpc>
                <a:spcPct val="100000"/>
              </a:lnSpc>
              <a:buFont typeface="Arial" panose="020B0604020202020204" pitchFamily="34" charset="0"/>
              <a:buChar char="•"/>
            </a:pPr>
            <a:r>
              <a:rPr lang="en-US" sz="1800" b="1" dirty="0">
                <a:latin typeface="+mn-lt"/>
              </a:rPr>
              <a:t>Unassigned queues </a:t>
            </a:r>
            <a:r>
              <a:rPr lang="en-US" sz="1800" dirty="0">
                <a:latin typeface="+mn-lt"/>
              </a:rPr>
              <a:t>– Prefix 0</a:t>
            </a:r>
          </a:p>
          <a:p>
            <a:pPr marL="285750" indent="-285750">
              <a:lnSpc>
                <a:spcPct val="100000"/>
              </a:lnSpc>
              <a:buFont typeface="Arial" panose="020B0604020202020204" pitchFamily="34" charset="0"/>
              <a:buChar char="•"/>
            </a:pPr>
            <a:r>
              <a:rPr lang="en-US" sz="1800" b="1" dirty="0">
                <a:latin typeface="+mn-lt"/>
              </a:rPr>
              <a:t>General and priority queues </a:t>
            </a:r>
            <a:r>
              <a:rPr lang="en-US" sz="1800" dirty="0">
                <a:latin typeface="+mn-lt"/>
              </a:rPr>
              <a:t>– Prefix 1</a:t>
            </a:r>
          </a:p>
          <a:p>
            <a:pPr marL="285750" indent="-285750">
              <a:lnSpc>
                <a:spcPct val="100000"/>
              </a:lnSpc>
              <a:buFont typeface="Arial" panose="020B0604020202020204" pitchFamily="34" charset="0"/>
              <a:buChar char="•"/>
            </a:pPr>
            <a:r>
              <a:rPr lang="en-US" sz="1800" b="1" dirty="0">
                <a:latin typeface="+mn-lt"/>
              </a:rPr>
              <a:t>Product group queues </a:t>
            </a:r>
            <a:r>
              <a:rPr lang="en-US" sz="1800" dirty="0">
                <a:latin typeface="+mn-lt"/>
              </a:rPr>
              <a:t>– Prefix 2</a:t>
            </a:r>
          </a:p>
          <a:p>
            <a:pPr marL="285750" indent="-285750">
              <a:lnSpc>
                <a:spcPct val="100000"/>
              </a:lnSpc>
              <a:buFont typeface="Arial" panose="020B0604020202020204" pitchFamily="34" charset="0"/>
              <a:buChar char="•"/>
            </a:pPr>
            <a:r>
              <a:rPr lang="en-US" sz="1800" b="1" dirty="0">
                <a:latin typeface="+mn-lt"/>
              </a:rPr>
              <a:t>Specific product queues </a:t>
            </a:r>
            <a:r>
              <a:rPr lang="en-US" sz="1800" dirty="0">
                <a:latin typeface="+mn-lt"/>
              </a:rPr>
              <a:t>– Prefix 3</a:t>
            </a:r>
            <a:endParaRPr sz="1800" dirty="0">
              <a:latin typeface="+mn-lt"/>
            </a:endParaRPr>
          </a:p>
        </p:txBody>
      </p:sp>
      <p:sp>
        <p:nvSpPr>
          <p:cNvPr id="59" name="Shape 59"/>
          <p:cNvSpPr/>
          <p:nvPr/>
        </p:nvSpPr>
        <p:spPr>
          <a:xfrm>
            <a:off x="175408" y="561325"/>
            <a:ext cx="2871997" cy="1264399"/>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normAutofit fontScale="85000" lnSpcReduction="10000"/>
          </a:bodyPr>
          <a:lstStyle/>
          <a:p>
            <a:pPr algn="r">
              <a:defRPr sz="10000" cap="none">
                <a:latin typeface="+mn-lt"/>
                <a:ea typeface="+mn-ea"/>
                <a:cs typeface="+mn-cs"/>
                <a:sym typeface="Sk-Modernist"/>
              </a:defRPr>
            </a:pPr>
            <a:r>
              <a:rPr lang="en-US" sz="3750" dirty="0">
                <a:latin typeface="+mj-lt"/>
              </a:rPr>
              <a:t>The Different Case Queues</a:t>
            </a:r>
            <a:endParaRPr sz="3750" dirty="0">
              <a:latin typeface="+mj-lt"/>
            </a:endParaRPr>
          </a:p>
        </p:txBody>
      </p:sp>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78371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print">
            <a:extLst>
              <a:ext uri="{BEBA8EAE-BF5A-486C-A8C5-ECC9F3942E4B}">
                <a14:imgProps xmlns:a14="http://schemas.microsoft.com/office/drawing/2010/main">
                  <a14:imgLayer r:embed="rId3">
                    <a14:imgEffect>
                      <a14:colorTemperature colorTemp="4700"/>
                    </a14:imgEffect>
                    <a14:imgEffect>
                      <a14:saturation sat="66000"/>
                    </a14:imgEffect>
                    <a14:imgEffect>
                      <a14:brightnessContrast bright="12000"/>
                    </a14:imgEffect>
                  </a14:imgLayer>
                </a14:imgProps>
              </a:ext>
              <a:ext uri="{28A0092B-C50C-407E-A947-70E740481C1C}">
                <a14:useLocalDpi xmlns:a14="http://schemas.microsoft.com/office/drawing/2010/main"/>
              </a:ext>
            </a:extLst>
          </a:blip>
          <a:srcRect/>
          <a:stretch>
            <a:fillRect/>
          </a:stretch>
        </p:blipFill>
        <p:spPr>
          <a:xfrm>
            <a:off x="0" y="0"/>
            <a:ext cx="9144000" cy="5143500"/>
          </a:xfrm>
        </p:spPr>
      </p:pic>
      <p:sp>
        <p:nvSpPr>
          <p:cNvPr id="8" name="Freeform 7"/>
          <p:cNvSpPr/>
          <p:nvPr/>
        </p:nvSpPr>
        <p:spPr>
          <a:xfrm>
            <a:off x="87" y="3213432"/>
            <a:ext cx="9143827" cy="1930069"/>
          </a:xfrm>
          <a:custGeom>
            <a:avLst/>
            <a:gdLst>
              <a:gd name="connsiteX0" fmla="*/ 14692523 w 46816955"/>
              <a:gd name="connsiteY0" fmla="*/ 44 h 9882073"/>
              <a:gd name="connsiteX1" fmla="*/ 46217883 w 46816955"/>
              <a:gd name="connsiteY1" fmla="*/ 4034631 h 9882073"/>
              <a:gd name="connsiteX2" fmla="*/ 46816955 w 46816955"/>
              <a:gd name="connsiteY2" fmla="*/ 3843623 h 9882073"/>
              <a:gd name="connsiteX3" fmla="*/ 46816955 w 46816955"/>
              <a:gd name="connsiteY3" fmla="*/ 9882073 h 9882073"/>
              <a:gd name="connsiteX4" fmla="*/ 0 w 46816955"/>
              <a:gd name="connsiteY4" fmla="*/ 9882073 h 9882073"/>
              <a:gd name="connsiteX5" fmla="*/ 0 w 46816955"/>
              <a:gd name="connsiteY5" fmla="*/ 5032355 h 9882073"/>
              <a:gd name="connsiteX6" fmla="*/ 14692523 w 46816955"/>
              <a:gd name="connsiteY6" fmla="*/ 44 h 988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55" h="9882073">
                <a:moveTo>
                  <a:pt x="14692523" y="44"/>
                </a:moveTo>
                <a:cubicBezTo>
                  <a:pt x="26109951" y="-19536"/>
                  <a:pt x="37375891" y="6623555"/>
                  <a:pt x="46217883" y="4034631"/>
                </a:cubicBezTo>
                <a:lnTo>
                  <a:pt x="46816955" y="3843623"/>
                </a:lnTo>
                <a:lnTo>
                  <a:pt x="46816955" y="9882073"/>
                </a:lnTo>
                <a:lnTo>
                  <a:pt x="0" y="9882073"/>
                </a:lnTo>
                <a:lnTo>
                  <a:pt x="0" y="5032355"/>
                </a:lnTo>
                <a:cubicBezTo>
                  <a:pt x="4803769" y="1259323"/>
                  <a:pt x="9762267" y="8500"/>
                  <a:pt x="14692523" y="44"/>
                </a:cubicBezTo>
                <a:close/>
              </a:path>
            </a:pathLst>
          </a:custGeom>
          <a:solidFill>
            <a:schemeClr val="bg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noAutofit/>
          </a:bodyPr>
          <a:lstStyle/>
          <a:p>
            <a:pPr algn="ctr" defTabSz="309543" hangingPunct="0"/>
            <a:endParaRPr lang="en-US" sz="1200" kern="0">
              <a:solidFill>
                <a:srgbClr val="FFFFFF"/>
              </a:solidFill>
              <a:sym typeface="Helvetica Light"/>
            </a:endParaRPr>
          </a:p>
        </p:txBody>
      </p:sp>
      <p:sp>
        <p:nvSpPr>
          <p:cNvPr id="28" name="Freeform 13"/>
          <p:cNvSpPr>
            <a:spLocks/>
          </p:cNvSpPr>
          <p:nvPr/>
        </p:nvSpPr>
        <p:spPr bwMode="auto">
          <a:xfrm>
            <a:off x="3423092" y="3317146"/>
            <a:ext cx="5335127" cy="1351773"/>
          </a:xfrm>
          <a:custGeom>
            <a:avLst/>
            <a:gdLst>
              <a:gd name="T0" fmla="*/ 0 w 1250"/>
              <a:gd name="T1" fmla="*/ 24 h 305"/>
              <a:gd name="T2" fmla="*/ 1250 w 1250"/>
              <a:gd name="T3" fmla="*/ 186 h 305"/>
              <a:gd name="T4" fmla="*/ 0 w 1250"/>
              <a:gd name="T5" fmla="*/ 24 h 305"/>
            </a:gdLst>
            <a:ahLst/>
            <a:cxnLst>
              <a:cxn ang="0">
                <a:pos x="T0" y="T1"/>
              </a:cxn>
              <a:cxn ang="0">
                <a:pos x="T2" y="T3"/>
              </a:cxn>
              <a:cxn ang="0">
                <a:pos x="T4" y="T5"/>
              </a:cxn>
            </a:cxnLst>
            <a:rect l="0" t="0" r="r" b="b"/>
            <a:pathLst>
              <a:path w="1250" h="305">
                <a:moveTo>
                  <a:pt x="0" y="24"/>
                </a:moveTo>
                <a:cubicBezTo>
                  <a:pt x="389" y="21"/>
                  <a:pt x="900" y="305"/>
                  <a:pt x="1250" y="186"/>
                </a:cubicBezTo>
                <a:cubicBezTo>
                  <a:pt x="856" y="265"/>
                  <a:pt x="425" y="0"/>
                  <a:pt x="0" y="24"/>
                </a:cubicBezTo>
                <a:close/>
              </a:path>
            </a:pathLst>
          </a:custGeom>
          <a:solidFill>
            <a:schemeClr val="accent1"/>
          </a:solidFill>
          <a:ln>
            <a:noFill/>
          </a:ln>
        </p:spPr>
        <p:txBody>
          <a:bodyPr vert="horz" wrap="square" lIns="17859" tIns="8930" rIns="17859" bIns="8930" numCol="1" anchor="t" anchorCtr="0" compatLnSpc="1">
            <a:prstTxWarp prst="textNoShape">
              <a:avLst/>
            </a:prstTxWarp>
          </a:bodyPr>
          <a:lstStyle/>
          <a:p>
            <a:endParaRPr lang="en-US" sz="352"/>
          </a:p>
        </p:txBody>
      </p:sp>
      <p:sp>
        <p:nvSpPr>
          <p:cNvPr id="13" name="TextBox 12"/>
          <p:cNvSpPr txBox="1"/>
          <p:nvPr/>
        </p:nvSpPr>
        <p:spPr>
          <a:xfrm>
            <a:off x="537939" y="3860594"/>
            <a:ext cx="4253704" cy="3616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309543" hangingPunct="0">
              <a:lnSpc>
                <a:spcPct val="70000"/>
              </a:lnSpc>
            </a:pPr>
            <a:r>
              <a:rPr lang="en-US" sz="3000" b="1" kern="0" dirty="0">
                <a:solidFill>
                  <a:schemeClr val="accent1"/>
                </a:solidFill>
                <a:latin typeface="+mj-lt"/>
                <a:ea typeface="Arial" charset="0"/>
                <a:cs typeface="Segoe UI" panose="020B0502040204020203" pitchFamily="34" charset="0"/>
                <a:sym typeface="Helvetica Light"/>
              </a:rPr>
              <a:t>What is Salesforce?</a:t>
            </a:r>
          </a:p>
        </p:txBody>
      </p:sp>
    </p:spTree>
    <p:extLst>
      <p:ext uri="{BB962C8B-B14F-4D97-AF65-F5344CB8AC3E}">
        <p14:creationId xmlns:p14="http://schemas.microsoft.com/office/powerpoint/2010/main" val="35255564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4572000" y="1460597"/>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Unassigned Queues</a:t>
            </a:r>
          </a:p>
        </p:txBody>
      </p:sp>
      <p:sp>
        <p:nvSpPr>
          <p:cNvPr id="6" name="Text Placeholder 5"/>
          <p:cNvSpPr>
            <a:spLocks noGrp="1"/>
          </p:cNvSpPr>
          <p:nvPr>
            <p:ph type="body" sz="quarter" idx="12"/>
          </p:nvPr>
        </p:nvSpPr>
        <p:spPr/>
        <p:txBody>
          <a:bodyPr/>
          <a:lstStyle/>
          <a:p>
            <a:r>
              <a:rPr lang="en-US" dirty="0"/>
              <a:t>Prefix 0</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5343" y="1356549"/>
            <a:ext cx="3335106" cy="2899039"/>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310621" y="1213324"/>
            <a:ext cx="3976562" cy="3185487"/>
          </a:xfrm>
          <a:prstGeom prst="rect">
            <a:avLst/>
          </a:prstGeom>
          <a:noFill/>
        </p:spPr>
        <p:txBody>
          <a:bodyPr wrap="square" rtlCol="0">
            <a:spAutoFit/>
          </a:bodyPr>
          <a:lstStyle/>
          <a:p>
            <a:r>
              <a:rPr lang="en-US" sz="1600" b="1" dirty="0"/>
              <a:t>Unassigned and Unowned</a:t>
            </a:r>
            <a:r>
              <a:rPr lang="en-US" sz="1600" dirty="0"/>
              <a:t>: neither a contact or a product have been assigned to the case</a:t>
            </a:r>
          </a:p>
          <a:p>
            <a:endParaRPr lang="en-US" sz="1600" dirty="0"/>
          </a:p>
          <a:p>
            <a:r>
              <a:rPr lang="en-US" sz="1600" b="1" dirty="0"/>
              <a:t>Unassigned Leg, Unassigned </a:t>
            </a:r>
            <a:r>
              <a:rPr lang="en-US" sz="1600" b="1" dirty="0" err="1"/>
              <a:t>Comms</a:t>
            </a:r>
            <a:r>
              <a:rPr lang="en-US" sz="1600" b="1" dirty="0"/>
              <a:t>, Unassigned Novus </a:t>
            </a:r>
            <a:r>
              <a:rPr lang="en-US" sz="1600" dirty="0"/>
              <a:t>– cases in these product groups that have not been assigned to an agent</a:t>
            </a:r>
          </a:p>
          <a:p>
            <a:endParaRPr lang="en-US" sz="1600" dirty="0"/>
          </a:p>
          <a:p>
            <a:r>
              <a:rPr lang="en-US" sz="1600" b="1" dirty="0"/>
              <a:t>There is no unassigned </a:t>
            </a:r>
            <a:r>
              <a:rPr lang="en-US" sz="1600" b="1" dirty="0" err="1"/>
              <a:t>GovAccess</a:t>
            </a:r>
            <a:r>
              <a:rPr lang="en-US" sz="1600" dirty="0"/>
              <a:t>. Those unassigned cases will be in the Vision or the </a:t>
            </a:r>
            <a:r>
              <a:rPr lang="en-US" sz="1600" dirty="0" err="1"/>
              <a:t>Civica</a:t>
            </a:r>
            <a:r>
              <a:rPr lang="en-US" sz="1600" dirty="0"/>
              <a:t> queues</a:t>
            </a:r>
          </a:p>
          <a:p>
            <a:endParaRPr lang="en-US" dirty="0"/>
          </a:p>
        </p:txBody>
      </p:sp>
    </p:spTree>
    <p:extLst>
      <p:ext uri="{BB962C8B-B14F-4D97-AF65-F5344CB8AC3E}">
        <p14:creationId xmlns:p14="http://schemas.microsoft.com/office/powerpoint/2010/main" val="2807585884"/>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4572000" y="1460597"/>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General and Priority Queues</a:t>
            </a:r>
          </a:p>
        </p:txBody>
      </p:sp>
      <p:sp>
        <p:nvSpPr>
          <p:cNvPr id="6" name="Text Placeholder 5"/>
          <p:cNvSpPr>
            <a:spLocks noGrp="1"/>
          </p:cNvSpPr>
          <p:nvPr>
            <p:ph type="body" sz="quarter" idx="12"/>
          </p:nvPr>
        </p:nvSpPr>
        <p:spPr/>
        <p:txBody>
          <a:bodyPr/>
          <a:lstStyle/>
          <a:p>
            <a:r>
              <a:rPr lang="en-US" dirty="0"/>
              <a:t>Prefix 1</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5778" y="1356549"/>
            <a:ext cx="3094236" cy="2899039"/>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310621" y="1213324"/>
            <a:ext cx="3976562" cy="3431709"/>
          </a:xfrm>
          <a:prstGeom prst="rect">
            <a:avLst/>
          </a:prstGeom>
          <a:noFill/>
        </p:spPr>
        <p:txBody>
          <a:bodyPr wrap="square" rtlCol="0">
            <a:spAutoFit/>
          </a:bodyPr>
          <a:lstStyle/>
          <a:p>
            <a:r>
              <a:rPr lang="en-US" sz="1600" b="1" dirty="0"/>
              <a:t>Escalated Cases</a:t>
            </a:r>
            <a:r>
              <a:rPr lang="en-US" sz="1600" dirty="0"/>
              <a:t>: either the client or a Granicus team member has formally escalated the case</a:t>
            </a:r>
          </a:p>
          <a:p>
            <a:endParaRPr lang="en-US" sz="1600" dirty="0"/>
          </a:p>
          <a:p>
            <a:r>
              <a:rPr lang="en-US" sz="1600" b="1" dirty="0"/>
              <a:t>Priority 1 Cases </a:t>
            </a:r>
            <a:r>
              <a:rPr lang="en-US" sz="1600" dirty="0"/>
              <a:t>– cases related to a Priority 1 service event</a:t>
            </a:r>
          </a:p>
          <a:p>
            <a:endParaRPr lang="en-US" sz="1600" dirty="0"/>
          </a:p>
          <a:p>
            <a:r>
              <a:rPr lang="en-US" sz="1600" b="1" dirty="0"/>
              <a:t>Tier 1 Support </a:t>
            </a:r>
            <a:r>
              <a:rPr lang="en-US" sz="1600" dirty="0"/>
              <a:t>– cases still assigned to Tier 1 Support (i.e. all unassigned cases)</a:t>
            </a:r>
          </a:p>
          <a:p>
            <a:endParaRPr lang="en-US" sz="1600" dirty="0"/>
          </a:p>
          <a:p>
            <a:r>
              <a:rPr lang="en-US" sz="1600" b="1" dirty="0"/>
              <a:t>Urgent Leg Cases </a:t>
            </a:r>
            <a:r>
              <a:rPr lang="en-US" sz="1600" dirty="0"/>
              <a:t>–</a:t>
            </a:r>
            <a:r>
              <a:rPr lang="en-US" sz="1600" b="1" dirty="0"/>
              <a:t> </a:t>
            </a:r>
            <a:r>
              <a:rPr lang="en-US" sz="1600" dirty="0"/>
              <a:t>Urgent and escalated legislative cases</a:t>
            </a:r>
          </a:p>
          <a:p>
            <a:endParaRPr lang="en-US" dirty="0"/>
          </a:p>
        </p:txBody>
      </p:sp>
    </p:spTree>
    <p:extLst>
      <p:ext uri="{BB962C8B-B14F-4D97-AF65-F5344CB8AC3E}">
        <p14:creationId xmlns:p14="http://schemas.microsoft.com/office/powerpoint/2010/main" val="3157479925"/>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4572000" y="1460597"/>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Product Group Queues</a:t>
            </a:r>
          </a:p>
        </p:txBody>
      </p:sp>
      <p:sp>
        <p:nvSpPr>
          <p:cNvPr id="6" name="Text Placeholder 5"/>
          <p:cNvSpPr>
            <a:spLocks noGrp="1"/>
          </p:cNvSpPr>
          <p:nvPr>
            <p:ph type="body" sz="quarter" idx="12"/>
          </p:nvPr>
        </p:nvSpPr>
        <p:spPr/>
        <p:txBody>
          <a:bodyPr/>
          <a:lstStyle/>
          <a:p>
            <a:r>
              <a:rPr lang="en-US" dirty="0"/>
              <a:t>Prefix 2</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4688" y="953039"/>
            <a:ext cx="3094236" cy="2721172"/>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385507" y="1240145"/>
            <a:ext cx="3976562" cy="3185487"/>
          </a:xfrm>
          <a:prstGeom prst="rect">
            <a:avLst/>
          </a:prstGeom>
          <a:noFill/>
        </p:spPr>
        <p:txBody>
          <a:bodyPr wrap="square" rtlCol="0">
            <a:spAutoFit/>
          </a:bodyPr>
          <a:lstStyle/>
          <a:p>
            <a:r>
              <a:rPr lang="en-US" sz="1600" b="1" dirty="0"/>
              <a:t>NB</a:t>
            </a:r>
            <a:r>
              <a:rPr lang="en-US" sz="1600" dirty="0"/>
              <a:t>: these queues were named before marketing rebranded product categories</a:t>
            </a:r>
          </a:p>
          <a:p>
            <a:endParaRPr lang="en-US" sz="1600" dirty="0"/>
          </a:p>
          <a:p>
            <a:r>
              <a:rPr lang="en-US" sz="1600" dirty="0"/>
              <a:t>Some cases in these queues may be assigned to the product group, but not the specific product</a:t>
            </a:r>
          </a:p>
          <a:p>
            <a:endParaRPr lang="en-US" sz="1600" dirty="0"/>
          </a:p>
          <a:p>
            <a:r>
              <a:rPr lang="en-US" sz="1600" dirty="0"/>
              <a:t>All cases assigned to a specific product will also appear in the appropriate product queue</a:t>
            </a:r>
          </a:p>
          <a:p>
            <a:endParaRPr lang="en-US" sz="1600" dirty="0"/>
          </a:p>
          <a:p>
            <a:endParaRPr lang="en-US" dirty="0"/>
          </a:p>
        </p:txBody>
      </p:sp>
    </p:spTree>
    <p:extLst>
      <p:ext uri="{BB962C8B-B14F-4D97-AF65-F5344CB8AC3E}">
        <p14:creationId xmlns:p14="http://schemas.microsoft.com/office/powerpoint/2010/main" val="4257392654"/>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4572000" y="1460597"/>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Product Group Queues</a:t>
            </a:r>
          </a:p>
        </p:txBody>
      </p:sp>
      <p:sp>
        <p:nvSpPr>
          <p:cNvPr id="6" name="Text Placeholder 5"/>
          <p:cNvSpPr>
            <a:spLocks noGrp="1"/>
          </p:cNvSpPr>
          <p:nvPr>
            <p:ph type="body" sz="quarter" idx="12"/>
          </p:nvPr>
        </p:nvSpPr>
        <p:spPr/>
        <p:txBody>
          <a:bodyPr/>
          <a:lstStyle/>
          <a:p>
            <a:r>
              <a:rPr lang="en-US" dirty="0"/>
              <a:t>Prefix 2</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4688" y="953039"/>
            <a:ext cx="3094236" cy="2721172"/>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606071" y="1517755"/>
            <a:ext cx="3976562" cy="2200602"/>
          </a:xfrm>
          <a:prstGeom prst="rect">
            <a:avLst/>
          </a:prstGeom>
          <a:noFill/>
        </p:spPr>
        <p:txBody>
          <a:bodyPr wrap="square" rtlCol="0">
            <a:spAutoFit/>
          </a:bodyPr>
          <a:lstStyle/>
          <a:p>
            <a:pPr marL="285750" indent="-285750">
              <a:buFont typeface="Arial" panose="020B0604020202020204" pitchFamily="34" charset="0"/>
              <a:buChar char="•"/>
            </a:pPr>
            <a:r>
              <a:rPr lang="en-US" sz="1600" b="1" dirty="0"/>
              <a:t> GovDelivery</a:t>
            </a:r>
          </a:p>
          <a:p>
            <a:pPr marL="342900" indent="-342900">
              <a:buFont typeface="Arial" panose="020B0604020202020204" pitchFamily="34" charset="0"/>
              <a:buChar char="•"/>
            </a:pPr>
            <a:r>
              <a:rPr lang="en-US" sz="1600" b="1" dirty="0" err="1"/>
              <a:t>Civica</a:t>
            </a:r>
            <a:endParaRPr lang="en-US" sz="1600" b="1" dirty="0"/>
          </a:p>
          <a:p>
            <a:pPr marL="342900" indent="-342900">
              <a:buFont typeface="Arial" panose="020B0604020202020204" pitchFamily="34" charset="0"/>
              <a:buChar char="•"/>
            </a:pPr>
            <a:r>
              <a:rPr lang="en-US" sz="1600" b="1" dirty="0"/>
              <a:t>Vision</a:t>
            </a:r>
          </a:p>
          <a:p>
            <a:pPr marL="342900" indent="-342900">
              <a:buAutoNum type="alphaLcPeriod" startAt="3"/>
            </a:pPr>
            <a:endParaRPr lang="en-US" sz="1600" b="1" dirty="0"/>
          </a:p>
          <a:p>
            <a:r>
              <a:rPr lang="en-US" sz="1600" b="1" dirty="0"/>
              <a:t>NB: </a:t>
            </a:r>
            <a:r>
              <a:rPr lang="en-US" sz="1600" dirty="0"/>
              <a:t>you’ll see here how these names are not consistent w/ marketing names</a:t>
            </a:r>
            <a:endParaRPr lang="en-US" sz="1600" b="1" dirty="0"/>
          </a:p>
          <a:p>
            <a:endParaRPr lang="en-US" sz="1600" dirty="0"/>
          </a:p>
          <a:p>
            <a:endParaRPr lang="en-US" dirty="0"/>
          </a:p>
        </p:txBody>
      </p:sp>
      <p:sp>
        <p:nvSpPr>
          <p:cNvPr id="3" name="Rectangle 2">
            <a:extLst>
              <a:ext uri="{FF2B5EF4-FFF2-40B4-BE49-F238E27FC236}">
                <a16:creationId xmlns:a16="http://schemas.microsoft.com/office/drawing/2014/main" id="{13CF21D6-0F7D-4B5A-B688-2108A32F74F2}"/>
              </a:ext>
            </a:extLst>
          </p:cNvPr>
          <p:cNvSpPr/>
          <p:nvPr/>
        </p:nvSpPr>
        <p:spPr>
          <a:xfrm>
            <a:off x="5038928" y="2373549"/>
            <a:ext cx="2405891" cy="35992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1338944"/>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4572000" y="1460597"/>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Product Group Queues</a:t>
            </a:r>
          </a:p>
        </p:txBody>
      </p:sp>
      <p:sp>
        <p:nvSpPr>
          <p:cNvPr id="6" name="Text Placeholder 5"/>
          <p:cNvSpPr>
            <a:spLocks noGrp="1"/>
          </p:cNvSpPr>
          <p:nvPr>
            <p:ph type="body" sz="quarter" idx="12"/>
          </p:nvPr>
        </p:nvSpPr>
        <p:spPr/>
        <p:txBody>
          <a:bodyPr/>
          <a:lstStyle/>
          <a:p>
            <a:r>
              <a:rPr lang="en-US" dirty="0"/>
              <a:t>Prefix 2</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4688" y="953039"/>
            <a:ext cx="3094236" cy="2721172"/>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606071" y="1517755"/>
            <a:ext cx="3976562" cy="2446824"/>
          </a:xfrm>
          <a:prstGeom prst="rect">
            <a:avLst/>
          </a:prstGeom>
          <a:noFill/>
        </p:spPr>
        <p:txBody>
          <a:bodyPr wrap="square" rtlCol="0">
            <a:spAutoFit/>
          </a:bodyPr>
          <a:lstStyle/>
          <a:p>
            <a:pPr marL="285750" indent="-285750">
              <a:buFont typeface="Arial" panose="020B0604020202020204" pitchFamily="34" charset="0"/>
              <a:buChar char="•"/>
            </a:pPr>
            <a:r>
              <a:rPr lang="en-US" sz="1600" b="1" dirty="0" err="1"/>
              <a:t>MediaManager</a:t>
            </a:r>
            <a:r>
              <a:rPr lang="en-US" sz="1600" b="1" dirty="0"/>
              <a:t>, </a:t>
            </a:r>
            <a:r>
              <a:rPr lang="en-US" sz="1600" b="1" dirty="0" err="1"/>
              <a:t>LiveManager</a:t>
            </a:r>
            <a:r>
              <a:rPr lang="en-US" sz="1600" b="1" dirty="0"/>
              <a:t>, Encoder/Meeting Server</a:t>
            </a:r>
          </a:p>
          <a:p>
            <a:pPr marL="285750" indent="-285750">
              <a:buFont typeface="Arial" panose="020B0604020202020204" pitchFamily="34" charset="0"/>
              <a:buChar char="•"/>
            </a:pPr>
            <a:r>
              <a:rPr lang="en-US" sz="1600" b="1" dirty="0" err="1"/>
              <a:t>VoteCast</a:t>
            </a:r>
            <a:endParaRPr lang="en-US" sz="1600" b="1" dirty="0"/>
          </a:p>
          <a:p>
            <a:pPr marL="285750" indent="-285750">
              <a:buFont typeface="Arial" panose="020B0604020202020204" pitchFamily="34" charset="0"/>
              <a:buChar char="•"/>
            </a:pPr>
            <a:r>
              <a:rPr lang="en-US" sz="1600" b="1" dirty="0"/>
              <a:t>Boards and Commissions</a:t>
            </a:r>
          </a:p>
          <a:p>
            <a:pPr marL="285750" indent="-285750">
              <a:buFont typeface="Arial" panose="020B0604020202020204" pitchFamily="34" charset="0"/>
              <a:buChar char="•"/>
            </a:pPr>
            <a:r>
              <a:rPr lang="en-US" sz="1600" b="1" dirty="0"/>
              <a:t>Peak</a:t>
            </a:r>
          </a:p>
          <a:p>
            <a:pPr marL="285750" indent="-285750">
              <a:buFont typeface="Arial" panose="020B0604020202020204" pitchFamily="34" charset="0"/>
              <a:buChar char="•"/>
            </a:pPr>
            <a:r>
              <a:rPr lang="en-US" sz="1600" b="1" dirty="0" err="1"/>
              <a:t>Legistar</a:t>
            </a:r>
            <a:endParaRPr lang="en-US" sz="1600" b="1" dirty="0"/>
          </a:p>
          <a:p>
            <a:pPr marL="285750" indent="-285750">
              <a:buFont typeface="Arial" panose="020B0604020202020204" pitchFamily="34" charset="0"/>
              <a:buChar char="•"/>
            </a:pPr>
            <a:r>
              <a:rPr lang="en-US" sz="1600" b="1" dirty="0"/>
              <a:t>Novus</a:t>
            </a:r>
          </a:p>
          <a:p>
            <a:pPr marL="285750" indent="-285750">
              <a:buFont typeface="Arial" panose="020B0604020202020204" pitchFamily="34" charset="0"/>
              <a:buChar char="•"/>
            </a:pPr>
            <a:r>
              <a:rPr lang="en-US" sz="1600" b="1" dirty="0"/>
              <a:t>IQM2</a:t>
            </a:r>
          </a:p>
          <a:p>
            <a:endParaRPr lang="en-US" sz="1600" dirty="0"/>
          </a:p>
          <a:p>
            <a:endParaRPr lang="en-US" dirty="0"/>
          </a:p>
        </p:txBody>
      </p:sp>
      <p:sp>
        <p:nvSpPr>
          <p:cNvPr id="3" name="Rectangle 2">
            <a:extLst>
              <a:ext uri="{FF2B5EF4-FFF2-40B4-BE49-F238E27FC236}">
                <a16:creationId xmlns:a16="http://schemas.microsoft.com/office/drawing/2014/main" id="{13CF21D6-0F7D-4B5A-B688-2108A32F74F2}"/>
              </a:ext>
            </a:extLst>
          </p:cNvPr>
          <p:cNvSpPr/>
          <p:nvPr/>
        </p:nvSpPr>
        <p:spPr>
          <a:xfrm>
            <a:off x="5024616" y="2618056"/>
            <a:ext cx="2405891" cy="35992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8061840"/>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4572000" y="1460597"/>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Product Group Queues</a:t>
            </a:r>
          </a:p>
        </p:txBody>
      </p:sp>
      <p:sp>
        <p:nvSpPr>
          <p:cNvPr id="6" name="Text Placeholder 5"/>
          <p:cNvSpPr>
            <a:spLocks noGrp="1"/>
          </p:cNvSpPr>
          <p:nvPr>
            <p:ph type="body" sz="quarter" idx="12"/>
          </p:nvPr>
        </p:nvSpPr>
        <p:spPr/>
        <p:txBody>
          <a:bodyPr/>
          <a:lstStyle/>
          <a:p>
            <a:r>
              <a:rPr lang="en-US" dirty="0"/>
              <a:t>Prefix 2</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4688" y="953039"/>
            <a:ext cx="3094236" cy="2721172"/>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732531" y="1602254"/>
            <a:ext cx="3976562" cy="969496"/>
          </a:xfrm>
          <a:prstGeom prst="rect">
            <a:avLst/>
          </a:prstGeom>
          <a:noFill/>
        </p:spPr>
        <p:txBody>
          <a:bodyPr wrap="square" rtlCol="0">
            <a:spAutoFit/>
          </a:bodyPr>
          <a:lstStyle/>
          <a:p>
            <a:pPr marL="285750" indent="-285750">
              <a:buFont typeface="Arial" panose="020B0604020202020204" pitchFamily="34" charset="0"/>
              <a:buChar char="•"/>
            </a:pPr>
            <a:r>
              <a:rPr lang="en-US" sz="1600" b="1" dirty="0"/>
              <a:t>ROAM</a:t>
            </a:r>
          </a:p>
          <a:p>
            <a:pPr marL="285750" indent="-285750">
              <a:buFont typeface="Arial" panose="020B0604020202020204" pitchFamily="34" charset="0"/>
              <a:buChar char="•"/>
            </a:pPr>
            <a:r>
              <a:rPr lang="en-US" sz="1600" b="1" dirty="0"/>
              <a:t>Land and Vitals</a:t>
            </a:r>
          </a:p>
          <a:p>
            <a:endParaRPr lang="en-US" sz="1600" dirty="0"/>
          </a:p>
          <a:p>
            <a:endParaRPr lang="en-US" dirty="0"/>
          </a:p>
        </p:txBody>
      </p:sp>
      <p:sp>
        <p:nvSpPr>
          <p:cNvPr id="3" name="Rectangle 2">
            <a:extLst>
              <a:ext uri="{FF2B5EF4-FFF2-40B4-BE49-F238E27FC236}">
                <a16:creationId xmlns:a16="http://schemas.microsoft.com/office/drawing/2014/main" id="{13CF21D6-0F7D-4B5A-B688-2108A32F74F2}"/>
              </a:ext>
            </a:extLst>
          </p:cNvPr>
          <p:cNvSpPr/>
          <p:nvPr/>
        </p:nvSpPr>
        <p:spPr>
          <a:xfrm>
            <a:off x="5024616" y="2832065"/>
            <a:ext cx="2405891" cy="35992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7382921"/>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4572000" y="1460597"/>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Product Group Queues</a:t>
            </a:r>
          </a:p>
        </p:txBody>
      </p:sp>
      <p:sp>
        <p:nvSpPr>
          <p:cNvPr id="6" name="Text Placeholder 5"/>
          <p:cNvSpPr>
            <a:spLocks noGrp="1"/>
          </p:cNvSpPr>
          <p:nvPr>
            <p:ph type="body" sz="quarter" idx="12"/>
          </p:nvPr>
        </p:nvSpPr>
        <p:spPr/>
        <p:txBody>
          <a:bodyPr/>
          <a:lstStyle/>
          <a:p>
            <a:r>
              <a:rPr lang="en-US" dirty="0"/>
              <a:t>Prefix 2 – Subscriber Support</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4688" y="953039"/>
            <a:ext cx="3094236" cy="2721172"/>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385507" y="1344129"/>
            <a:ext cx="3976562" cy="250837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This queue is dedicated to issues with GovDelivery subscribers</a:t>
            </a:r>
          </a:p>
          <a:p>
            <a:pPr marL="285750" indent="-285750">
              <a:spcAft>
                <a:spcPts val="600"/>
              </a:spcAft>
              <a:buFont typeface="Arial" panose="020B0604020202020204" pitchFamily="34" charset="0"/>
              <a:buChar char="•"/>
            </a:pPr>
            <a:r>
              <a:rPr lang="en-US" sz="1600" dirty="0"/>
              <a:t>Issues with not receiving emails</a:t>
            </a:r>
          </a:p>
          <a:p>
            <a:pPr marL="285750" indent="-285750">
              <a:spcAft>
                <a:spcPts val="600"/>
              </a:spcAft>
              <a:buFont typeface="Arial" panose="020B0604020202020204" pitchFamily="34" charset="0"/>
              <a:buChar char="•"/>
            </a:pPr>
            <a:r>
              <a:rPr lang="en-US" sz="1600" dirty="0"/>
              <a:t>Wishing to unsubscribe or user was inappropriately subscribed</a:t>
            </a:r>
          </a:p>
          <a:p>
            <a:pPr marL="285750" indent="-285750">
              <a:spcAft>
                <a:spcPts val="600"/>
              </a:spcAft>
              <a:buFont typeface="Arial" panose="020B0604020202020204" pitchFamily="34" charset="0"/>
              <a:buChar char="•"/>
            </a:pPr>
            <a:r>
              <a:rPr lang="en-US" sz="1600" dirty="0"/>
              <a:t>User has mistaken Granicus for the agency sending the email</a:t>
            </a:r>
          </a:p>
          <a:p>
            <a:endParaRPr lang="en-US" sz="1600" dirty="0"/>
          </a:p>
          <a:p>
            <a:endParaRPr lang="en-US" dirty="0"/>
          </a:p>
        </p:txBody>
      </p:sp>
      <p:sp>
        <p:nvSpPr>
          <p:cNvPr id="3" name="Rectangle 2">
            <a:extLst>
              <a:ext uri="{FF2B5EF4-FFF2-40B4-BE49-F238E27FC236}">
                <a16:creationId xmlns:a16="http://schemas.microsoft.com/office/drawing/2014/main" id="{13CF21D6-0F7D-4B5A-B688-2108A32F74F2}"/>
              </a:ext>
            </a:extLst>
          </p:cNvPr>
          <p:cNvSpPr/>
          <p:nvPr/>
        </p:nvSpPr>
        <p:spPr>
          <a:xfrm>
            <a:off x="5024616" y="3075256"/>
            <a:ext cx="2405891" cy="35992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6083514"/>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4572000" y="1460597"/>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Specific Product Queues</a:t>
            </a:r>
          </a:p>
        </p:txBody>
      </p:sp>
      <p:sp>
        <p:nvSpPr>
          <p:cNvPr id="6" name="Text Placeholder 5"/>
          <p:cNvSpPr>
            <a:spLocks noGrp="1"/>
          </p:cNvSpPr>
          <p:nvPr>
            <p:ph type="body" sz="quarter" idx="12"/>
          </p:nvPr>
        </p:nvSpPr>
        <p:spPr/>
        <p:txBody>
          <a:bodyPr/>
          <a:lstStyle/>
          <a:p>
            <a:r>
              <a:rPr lang="en-US" dirty="0"/>
              <a:t>Prefix 3</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3257" y="321013"/>
            <a:ext cx="2976662" cy="4464996"/>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385507" y="1344129"/>
            <a:ext cx="3976562" cy="186204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If a case has a specific product assigned to it, it will show up in the specific product queue</a:t>
            </a:r>
          </a:p>
          <a:p>
            <a:pPr marL="285750" indent="-285750">
              <a:spcAft>
                <a:spcPts val="600"/>
              </a:spcAft>
              <a:buFont typeface="Arial" panose="020B0604020202020204" pitchFamily="34" charset="0"/>
              <a:buChar char="•"/>
            </a:pPr>
            <a:r>
              <a:rPr lang="en-US" sz="1600" dirty="0"/>
              <a:t>I will also show up in a product group queue</a:t>
            </a:r>
          </a:p>
          <a:p>
            <a:endParaRPr lang="en-US" sz="1600" dirty="0"/>
          </a:p>
          <a:p>
            <a:endParaRPr lang="en-US" dirty="0"/>
          </a:p>
        </p:txBody>
      </p:sp>
    </p:spTree>
    <p:extLst>
      <p:ext uri="{BB962C8B-B14F-4D97-AF65-F5344CB8AC3E}">
        <p14:creationId xmlns:p14="http://schemas.microsoft.com/office/powerpoint/2010/main" val="1716012519"/>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4572000" y="1460597"/>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a:xfrm>
            <a:off x="385507" y="346145"/>
            <a:ext cx="8333191" cy="361371"/>
          </a:xfrm>
        </p:spPr>
        <p:txBody>
          <a:bodyPr/>
          <a:lstStyle/>
          <a:p>
            <a:r>
              <a:rPr lang="en-US" dirty="0">
                <a:solidFill>
                  <a:srgbClr val="FF0000"/>
                </a:solidFill>
              </a:rPr>
              <a:t>Let’s look at some queues!</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7450" y="321013"/>
            <a:ext cx="2648277" cy="4464996"/>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385507" y="934056"/>
            <a:ext cx="3976562" cy="398570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Take a look at the product group queues for the products you’ve been trained on during this boot camp</a:t>
            </a:r>
          </a:p>
          <a:p>
            <a:pPr marL="285750" indent="-285750">
              <a:spcAft>
                <a:spcPts val="600"/>
              </a:spcAft>
              <a:buFont typeface="Arial" panose="020B0604020202020204" pitchFamily="34" charset="0"/>
              <a:buChar char="•"/>
            </a:pPr>
            <a:r>
              <a:rPr lang="en-US" sz="1600" dirty="0"/>
              <a:t>Take a look at the specific product queue for a product you’ve been trained on</a:t>
            </a:r>
          </a:p>
          <a:p>
            <a:pPr marL="285750" indent="-285750">
              <a:spcAft>
                <a:spcPts val="600"/>
              </a:spcAft>
              <a:buFont typeface="Arial" panose="020B0604020202020204" pitchFamily="34" charset="0"/>
              <a:buChar char="•"/>
            </a:pPr>
            <a:r>
              <a:rPr lang="en-US" sz="1600" dirty="0"/>
              <a:t>Open several cases from that queue</a:t>
            </a:r>
          </a:p>
          <a:p>
            <a:pPr marL="285750" indent="-285750">
              <a:spcAft>
                <a:spcPts val="600"/>
              </a:spcAft>
              <a:buFont typeface="Arial" panose="020B0604020202020204" pitchFamily="34" charset="0"/>
              <a:buChar char="•"/>
            </a:pPr>
            <a:r>
              <a:rPr lang="en-US" sz="1600" dirty="0"/>
              <a:t>Click on the triangle in the upper-right corner, click on the link icon, and open up the classic view of that case in a new tab</a:t>
            </a:r>
          </a:p>
          <a:p>
            <a:endParaRPr lang="en-US" sz="1600" dirty="0"/>
          </a:p>
          <a:p>
            <a:endParaRPr lang="en-US" dirty="0"/>
          </a:p>
        </p:txBody>
      </p:sp>
    </p:spTree>
    <p:extLst>
      <p:ext uri="{BB962C8B-B14F-4D97-AF65-F5344CB8AC3E}">
        <p14:creationId xmlns:p14="http://schemas.microsoft.com/office/powerpoint/2010/main" val="472585784"/>
      </p:ext>
    </p:extLst>
  </p:cSld>
  <p:clrMapOvr>
    <a:masterClrMapping/>
  </p:clrMapOvr>
  <p:transition spd="slow">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p:nvPr/>
        </p:nvSpPr>
        <p:spPr>
          <a:xfrm>
            <a:off x="3691614" y="679256"/>
            <a:ext cx="5189739" cy="1146468"/>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lvl1pPr algn="l">
              <a:lnSpc>
                <a:spcPct val="150000"/>
              </a:lnSpc>
              <a:defRPr sz="2600" cap="none">
                <a:solidFill>
                  <a:srgbClr val="717172"/>
                </a:solidFill>
                <a:latin typeface="Lato Regular"/>
                <a:ea typeface="Lato Regular"/>
                <a:cs typeface="Lato Regular"/>
                <a:sym typeface="Lato Regular"/>
              </a:defRPr>
            </a:lvl1pPr>
          </a:lstStyle>
          <a:p>
            <a:pPr marL="285750" indent="-285750">
              <a:lnSpc>
                <a:spcPct val="100000"/>
              </a:lnSpc>
              <a:buFont typeface="Arial" panose="020B0604020202020204" pitchFamily="34" charset="0"/>
              <a:buChar char="•"/>
            </a:pPr>
            <a:r>
              <a:rPr lang="en-US" sz="1800" dirty="0">
                <a:latin typeface="+mn-lt"/>
              </a:rPr>
              <a:t>Detail Case View</a:t>
            </a:r>
          </a:p>
          <a:p>
            <a:pPr marL="285750" indent="-285750">
              <a:lnSpc>
                <a:spcPct val="100000"/>
              </a:lnSpc>
              <a:buFont typeface="Arial" panose="020B0604020202020204" pitchFamily="34" charset="0"/>
              <a:buChar char="•"/>
            </a:pPr>
            <a:r>
              <a:rPr lang="en-US" sz="1800" dirty="0">
                <a:latin typeface="+mn-lt"/>
              </a:rPr>
              <a:t>Feed Case View</a:t>
            </a:r>
          </a:p>
          <a:p>
            <a:pPr marL="285750" indent="-285750">
              <a:lnSpc>
                <a:spcPct val="100000"/>
              </a:lnSpc>
              <a:buFont typeface="Arial" panose="020B0604020202020204" pitchFamily="34" charset="0"/>
              <a:buChar char="•"/>
            </a:pPr>
            <a:r>
              <a:rPr lang="en-US" sz="1800" dirty="0">
                <a:latin typeface="+mn-lt"/>
              </a:rPr>
              <a:t>Left Panel Client and Account Information</a:t>
            </a:r>
          </a:p>
          <a:p>
            <a:pPr marL="285750" indent="-285750">
              <a:lnSpc>
                <a:spcPct val="100000"/>
              </a:lnSpc>
              <a:buFont typeface="Arial" panose="020B0604020202020204" pitchFamily="34" charset="0"/>
              <a:buChar char="•"/>
            </a:pPr>
            <a:r>
              <a:rPr lang="en-US" sz="1800" dirty="0">
                <a:latin typeface="+mn-lt"/>
              </a:rPr>
              <a:t>Right Panel Knowledge Base</a:t>
            </a:r>
            <a:endParaRPr sz="1800" dirty="0">
              <a:latin typeface="+mn-lt"/>
            </a:endParaRPr>
          </a:p>
        </p:txBody>
      </p:sp>
      <p:sp>
        <p:nvSpPr>
          <p:cNvPr id="59" name="Shape 59"/>
          <p:cNvSpPr/>
          <p:nvPr/>
        </p:nvSpPr>
        <p:spPr>
          <a:xfrm>
            <a:off x="175408" y="561325"/>
            <a:ext cx="2871997" cy="1264399"/>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normAutofit fontScale="92500"/>
          </a:bodyPr>
          <a:lstStyle/>
          <a:p>
            <a:pPr algn="r">
              <a:defRPr sz="10000" cap="none">
                <a:latin typeface="+mn-lt"/>
                <a:ea typeface="+mn-ea"/>
                <a:cs typeface="+mn-cs"/>
                <a:sym typeface="Sk-Modernist"/>
              </a:defRPr>
            </a:pPr>
            <a:r>
              <a:rPr lang="en-US" sz="3750" dirty="0">
                <a:latin typeface="+mj-lt"/>
              </a:rPr>
              <a:t>Views Within a Case</a:t>
            </a:r>
            <a:endParaRPr sz="3750" dirty="0">
              <a:latin typeface="+mj-lt"/>
            </a:endParaRPr>
          </a:p>
        </p:txBody>
      </p:sp>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2155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85508" y="1252503"/>
            <a:ext cx="3739020" cy="3107133"/>
          </a:xfrm>
          <a:prstGeom prst="rect">
            <a:avLst/>
          </a:prstGeom>
          <a:noFill/>
        </p:spPr>
        <p:txBody>
          <a:bodyPr wrap="square" numCol="2" rtlCol="0">
            <a:spAutoFit/>
          </a:bodyPr>
          <a:lstStyle/>
          <a:p>
            <a:pPr>
              <a:lnSpc>
                <a:spcPct val="150000"/>
              </a:lnSpc>
            </a:pPr>
            <a:r>
              <a:rPr lang="en-US" sz="1400" dirty="0">
                <a:solidFill>
                  <a:schemeClr val="tx2"/>
                </a:solidFill>
                <a:ea typeface="Open Sans" panose="020B0606030504020204" pitchFamily="34" charset="0"/>
                <a:cs typeface="Calibri" panose="020F0502020204030204" pitchFamily="34" charset="0"/>
              </a:rPr>
              <a:t>Account Contacts</a:t>
            </a:r>
          </a:p>
          <a:p>
            <a:pPr>
              <a:lnSpc>
                <a:spcPct val="150000"/>
              </a:lnSpc>
            </a:pPr>
            <a:r>
              <a:rPr lang="en-US" sz="1400" dirty="0">
                <a:solidFill>
                  <a:schemeClr val="tx2"/>
                </a:solidFill>
                <a:ea typeface="Open Sans" panose="020B0606030504020204" pitchFamily="34" charset="0"/>
                <a:cs typeface="Calibri" panose="020F0502020204030204" pitchFamily="34" charset="0"/>
              </a:rPr>
              <a:t>Product Info</a:t>
            </a:r>
          </a:p>
          <a:p>
            <a:pPr>
              <a:lnSpc>
                <a:spcPct val="150000"/>
              </a:lnSpc>
            </a:pPr>
            <a:r>
              <a:rPr lang="en-US" sz="1400" dirty="0">
                <a:solidFill>
                  <a:schemeClr val="tx2"/>
                </a:solidFill>
                <a:ea typeface="Open Sans" panose="020B0606030504020204" pitchFamily="34" charset="0"/>
                <a:cs typeface="Calibri" panose="020F0502020204030204" pitchFamily="34" charset="0"/>
              </a:rPr>
              <a:t>Case History</a:t>
            </a:r>
          </a:p>
          <a:p>
            <a:pPr>
              <a:lnSpc>
                <a:spcPct val="150000"/>
              </a:lnSpc>
            </a:pPr>
            <a:r>
              <a:rPr lang="en-US" sz="1400" dirty="0">
                <a:solidFill>
                  <a:schemeClr val="tx2"/>
                </a:solidFill>
                <a:ea typeface="Open Sans" panose="020B0606030504020204" pitchFamily="34" charset="0"/>
                <a:cs typeface="Calibri" panose="020F0502020204030204" pitchFamily="34" charset="0"/>
              </a:rPr>
              <a:t>Email History</a:t>
            </a:r>
          </a:p>
          <a:p>
            <a:pPr>
              <a:lnSpc>
                <a:spcPct val="150000"/>
              </a:lnSpc>
            </a:pPr>
            <a:r>
              <a:rPr lang="en-US" sz="1400" dirty="0">
                <a:solidFill>
                  <a:schemeClr val="tx2"/>
                </a:solidFill>
                <a:ea typeface="Open Sans" panose="020B0606030504020204" pitchFamily="34" charset="0"/>
                <a:cs typeface="Calibri" panose="020F0502020204030204" pitchFamily="34" charset="0"/>
              </a:rPr>
              <a:t>Project History</a:t>
            </a:r>
          </a:p>
          <a:p>
            <a:pPr>
              <a:lnSpc>
                <a:spcPct val="150000"/>
              </a:lnSpc>
            </a:pPr>
            <a:r>
              <a:rPr lang="en-US" sz="1400" dirty="0">
                <a:solidFill>
                  <a:schemeClr val="tx2"/>
                </a:solidFill>
                <a:ea typeface="Open Sans" panose="020B0606030504020204" pitchFamily="34" charset="0"/>
                <a:cs typeface="Calibri" panose="020F0502020204030204" pitchFamily="34" charset="0"/>
              </a:rPr>
              <a:t>Sales History</a:t>
            </a:r>
          </a:p>
          <a:p>
            <a:pPr>
              <a:lnSpc>
                <a:spcPct val="150000"/>
              </a:lnSpc>
            </a:pPr>
            <a:r>
              <a:rPr lang="en-US" sz="1400" dirty="0">
                <a:solidFill>
                  <a:schemeClr val="tx2"/>
                </a:solidFill>
                <a:ea typeface="Open Sans" panose="020B0606030504020204" pitchFamily="34" charset="0"/>
                <a:cs typeface="Calibri" panose="020F0502020204030204" pitchFamily="34" charset="0"/>
              </a:rPr>
              <a:t>Contracts</a:t>
            </a:r>
          </a:p>
          <a:p>
            <a:pPr algn="r">
              <a:lnSpc>
                <a:spcPct val="150000"/>
              </a:lnSpc>
            </a:pPr>
            <a:endParaRPr lang="en-US" sz="1400" dirty="0">
              <a:solidFill>
                <a:schemeClr val="tx2"/>
              </a:solidFill>
              <a:ea typeface="Open Sans" panose="020B0606030504020204" pitchFamily="34" charset="0"/>
              <a:cs typeface="Calibri" panose="020F0502020204030204" pitchFamily="34" charset="0"/>
            </a:endParaRPr>
          </a:p>
          <a:p>
            <a:pPr algn="r">
              <a:lnSpc>
                <a:spcPct val="150000"/>
              </a:lnSpc>
            </a:pPr>
            <a:endParaRPr lang="en-US" sz="1400" dirty="0">
              <a:solidFill>
                <a:schemeClr val="tx2"/>
              </a:solidFill>
              <a:ea typeface="Open Sans" panose="020B0606030504020204" pitchFamily="34" charset="0"/>
              <a:cs typeface="Calibri" panose="020F0502020204030204" pitchFamily="34" charset="0"/>
            </a:endParaRPr>
          </a:p>
          <a:p>
            <a:pPr algn="r">
              <a:lnSpc>
                <a:spcPct val="150000"/>
              </a:lnSpc>
            </a:pPr>
            <a:r>
              <a:rPr lang="en-US" sz="1400" dirty="0">
                <a:solidFill>
                  <a:schemeClr val="tx2"/>
                </a:solidFill>
                <a:ea typeface="Open Sans" panose="020B0606030504020204" pitchFamily="34" charset="0"/>
                <a:cs typeface="Calibri" panose="020F0502020204030204" pitchFamily="34" charset="0"/>
              </a:rPr>
              <a:t>Support Notes</a:t>
            </a:r>
          </a:p>
          <a:p>
            <a:pPr algn="r">
              <a:lnSpc>
                <a:spcPct val="150000"/>
              </a:lnSpc>
            </a:pPr>
            <a:r>
              <a:rPr lang="en-US" sz="1400" dirty="0">
                <a:solidFill>
                  <a:schemeClr val="tx2"/>
                </a:solidFill>
                <a:ea typeface="Open Sans" panose="020B0606030504020204" pitchFamily="34" charset="0"/>
                <a:cs typeface="Calibri" panose="020F0502020204030204" pitchFamily="34" charset="0"/>
              </a:rPr>
              <a:t>Contact Information</a:t>
            </a:r>
          </a:p>
          <a:p>
            <a:pPr algn="r">
              <a:lnSpc>
                <a:spcPct val="150000"/>
              </a:lnSpc>
            </a:pPr>
            <a:r>
              <a:rPr lang="en-US" sz="1400" dirty="0">
                <a:solidFill>
                  <a:schemeClr val="tx2"/>
                </a:solidFill>
                <a:ea typeface="Open Sans" panose="020B0606030504020204" pitchFamily="34" charset="0"/>
                <a:cs typeface="Calibri" panose="020F0502020204030204" pitchFamily="34" charset="0"/>
              </a:rPr>
              <a:t>Encoder Passwords</a:t>
            </a:r>
          </a:p>
          <a:p>
            <a:pPr algn="r">
              <a:lnSpc>
                <a:spcPct val="150000"/>
              </a:lnSpc>
            </a:pPr>
            <a:r>
              <a:rPr lang="en-US" sz="1400" dirty="0">
                <a:solidFill>
                  <a:schemeClr val="tx2"/>
                </a:solidFill>
                <a:ea typeface="Open Sans" panose="020B0606030504020204" pitchFamily="34" charset="0"/>
                <a:cs typeface="Calibri" panose="020F0502020204030204" pitchFamily="34" charset="0"/>
              </a:rPr>
              <a:t>Website URL</a:t>
            </a:r>
          </a:p>
          <a:p>
            <a:pPr algn="r">
              <a:lnSpc>
                <a:spcPct val="150000"/>
              </a:lnSpc>
            </a:pPr>
            <a:r>
              <a:rPr lang="en-US" sz="1400" dirty="0">
                <a:solidFill>
                  <a:schemeClr val="tx2"/>
                </a:solidFill>
                <a:ea typeface="Open Sans" panose="020B0606030504020204" pitchFamily="34" charset="0"/>
                <a:cs typeface="Calibri" panose="020F0502020204030204" pitchFamily="34" charset="0"/>
              </a:rPr>
              <a:t>Granicus URL</a:t>
            </a:r>
          </a:p>
          <a:p>
            <a:pPr algn="r">
              <a:lnSpc>
                <a:spcPct val="150000"/>
              </a:lnSpc>
            </a:pPr>
            <a:r>
              <a:rPr lang="en-US" sz="1400" dirty="0">
                <a:solidFill>
                  <a:schemeClr val="tx2"/>
                </a:solidFill>
                <a:ea typeface="Open Sans" panose="020B0606030504020204" pitchFamily="34" charset="0"/>
                <a:cs typeface="Calibri" panose="020F0502020204030204" pitchFamily="34" charset="0"/>
              </a:rPr>
              <a:t>At Risk Information</a:t>
            </a:r>
          </a:p>
          <a:p>
            <a:pPr algn="r">
              <a:lnSpc>
                <a:spcPct val="150000"/>
              </a:lnSpc>
            </a:pPr>
            <a:r>
              <a:rPr lang="en-US" sz="1400" dirty="0">
                <a:solidFill>
                  <a:schemeClr val="tx2"/>
                </a:solidFill>
                <a:ea typeface="Open Sans" panose="020B0606030504020204" pitchFamily="34" charset="0"/>
                <a:cs typeface="Calibri" panose="020F0502020204030204" pitchFamily="34" charset="0"/>
              </a:rPr>
              <a:t>Reporting</a:t>
            </a:r>
            <a:endParaRPr lang="en-US" sz="1100" dirty="0">
              <a:solidFill>
                <a:schemeClr val="tx2"/>
              </a:solidFill>
              <a:ea typeface="Open Sans" panose="020B0606030504020204" pitchFamily="34" charset="0"/>
              <a:cs typeface="Calibri" panose="020F0502020204030204" pitchFamily="34" charset="0"/>
            </a:endParaRPr>
          </a:p>
        </p:txBody>
      </p:sp>
      <p:cxnSp>
        <p:nvCxnSpPr>
          <p:cNvPr id="11" name="Straight Connector 10"/>
          <p:cNvCxnSpPr/>
          <p:nvPr/>
        </p:nvCxnSpPr>
        <p:spPr>
          <a:xfrm>
            <a:off x="4572000" y="1460597"/>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Everything</a:t>
            </a:r>
          </a:p>
        </p:txBody>
      </p:sp>
      <p:sp>
        <p:nvSpPr>
          <p:cNvPr id="6" name="Text Placeholder 5"/>
          <p:cNvSpPr>
            <a:spLocks noGrp="1"/>
          </p:cNvSpPr>
          <p:nvPr>
            <p:ph type="body" sz="quarter" idx="12"/>
          </p:nvPr>
        </p:nvSpPr>
        <p:spPr/>
        <p:txBody>
          <a:bodyPr/>
          <a:lstStyle/>
          <a:p>
            <a:r>
              <a:rPr lang="en-US" dirty="0"/>
              <a:t>One-Stop Shopping for Client Information</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2102" y="1356549"/>
            <a:ext cx="4261588" cy="2899039"/>
          </a:xfrm>
          <a:prstGeom prst="rect">
            <a:avLst/>
          </a:prstGeom>
        </p:spPr>
      </p:pic>
    </p:spTree>
    <p:extLst>
      <p:ext uri="{BB962C8B-B14F-4D97-AF65-F5344CB8AC3E}">
        <p14:creationId xmlns:p14="http://schemas.microsoft.com/office/powerpoint/2010/main" val="1624463418"/>
      </p:ext>
    </p:extLst>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599234" y="1295145"/>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Detail Case View</a:t>
            </a:r>
          </a:p>
        </p:txBody>
      </p:sp>
      <p:sp>
        <p:nvSpPr>
          <p:cNvPr id="6" name="Text Placeholder 5"/>
          <p:cNvSpPr>
            <a:spLocks noGrp="1"/>
          </p:cNvSpPr>
          <p:nvPr>
            <p:ph type="body" sz="quarter" idx="12"/>
          </p:nvPr>
        </p:nvSpPr>
        <p:spPr/>
        <p:txBody>
          <a:bodyPr/>
          <a:lstStyle/>
          <a:p>
            <a:r>
              <a:rPr lang="en-US" dirty="0"/>
              <a:t>General Case Information</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774" y="1213132"/>
            <a:ext cx="5030374" cy="2815332"/>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385507" y="1344129"/>
            <a:ext cx="2851993" cy="235449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Case, Client, Product, and Account details are found in this view</a:t>
            </a:r>
          </a:p>
          <a:p>
            <a:pPr marL="285750" indent="-285750">
              <a:spcAft>
                <a:spcPts val="600"/>
              </a:spcAft>
              <a:buFont typeface="Arial" panose="020B0604020202020204" pitchFamily="34" charset="0"/>
              <a:buChar char="•"/>
            </a:pPr>
            <a:r>
              <a:rPr lang="en-US" sz="1600" dirty="0"/>
              <a:t>You create JIRA tickets from this view (TECH, GPS, CSI, CER, GAIT, etc.) </a:t>
            </a:r>
          </a:p>
          <a:p>
            <a:endParaRPr lang="en-US" sz="1600" dirty="0"/>
          </a:p>
          <a:p>
            <a:endParaRPr lang="en-US" dirty="0"/>
          </a:p>
        </p:txBody>
      </p:sp>
    </p:spTree>
    <p:extLst>
      <p:ext uri="{BB962C8B-B14F-4D97-AF65-F5344CB8AC3E}">
        <p14:creationId xmlns:p14="http://schemas.microsoft.com/office/powerpoint/2010/main" val="2529669818"/>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599234" y="1295145"/>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Case Feed View</a:t>
            </a:r>
          </a:p>
        </p:txBody>
      </p:sp>
      <p:sp>
        <p:nvSpPr>
          <p:cNvPr id="6" name="Text Placeholder 5"/>
          <p:cNvSpPr>
            <a:spLocks noGrp="1"/>
          </p:cNvSpPr>
          <p:nvPr>
            <p:ph type="body" sz="quarter" idx="12"/>
          </p:nvPr>
        </p:nvSpPr>
        <p:spPr/>
        <p:txBody>
          <a:bodyPr/>
          <a:lstStyle/>
          <a:p>
            <a:r>
              <a:rPr lang="en-US" dirty="0"/>
              <a:t>Case and Client Communication</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9257" y="1213132"/>
            <a:ext cx="4991408" cy="2815332"/>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385507" y="1344129"/>
            <a:ext cx="2851993" cy="267765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This is the view where communication with the client happens</a:t>
            </a:r>
          </a:p>
          <a:p>
            <a:pPr marL="285750" indent="-285750">
              <a:spcAft>
                <a:spcPts val="600"/>
              </a:spcAft>
              <a:buFont typeface="Arial" panose="020B0604020202020204" pitchFamily="34" charset="0"/>
              <a:buChar char="•"/>
            </a:pPr>
            <a:r>
              <a:rPr lang="en-US" sz="1600" dirty="0"/>
              <a:t>You can post case notes here</a:t>
            </a:r>
          </a:p>
          <a:p>
            <a:pPr marL="285750" indent="-285750">
              <a:spcAft>
                <a:spcPts val="600"/>
              </a:spcAft>
              <a:buFont typeface="Arial" panose="020B0604020202020204" pitchFamily="34" charset="0"/>
              <a:buChar char="•"/>
            </a:pPr>
            <a:r>
              <a:rPr lang="en-US" sz="1600" dirty="0"/>
              <a:t>Notes from other teams (TSE, Dev, CSC) will appear here as well</a:t>
            </a:r>
          </a:p>
          <a:p>
            <a:endParaRPr lang="en-US" sz="1600" dirty="0"/>
          </a:p>
          <a:p>
            <a:endParaRPr lang="en-US" dirty="0"/>
          </a:p>
        </p:txBody>
      </p:sp>
    </p:spTree>
    <p:extLst>
      <p:ext uri="{BB962C8B-B14F-4D97-AF65-F5344CB8AC3E}">
        <p14:creationId xmlns:p14="http://schemas.microsoft.com/office/powerpoint/2010/main" val="2932736524"/>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599234" y="1295145"/>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Left Panel Slide Out</a:t>
            </a:r>
          </a:p>
        </p:txBody>
      </p:sp>
      <p:sp>
        <p:nvSpPr>
          <p:cNvPr id="6" name="Text Placeholder 5"/>
          <p:cNvSpPr>
            <a:spLocks noGrp="1"/>
          </p:cNvSpPr>
          <p:nvPr>
            <p:ph type="body" sz="quarter" idx="12"/>
          </p:nvPr>
        </p:nvSpPr>
        <p:spPr/>
        <p:txBody>
          <a:bodyPr/>
          <a:lstStyle/>
          <a:p>
            <a:r>
              <a:rPr lang="en-US" dirty="0"/>
              <a:t>Client and Account Information</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rotWithShape="1">
          <a:blip r:embed="rId2">
            <a:extLst>
              <a:ext uri="{28A0092B-C50C-407E-A947-70E740481C1C}">
                <a14:useLocalDpi xmlns:a14="http://schemas.microsoft.com/office/drawing/2010/main" val="0"/>
              </a:ext>
            </a:extLst>
          </a:blip>
          <a:srcRect t="36046"/>
          <a:stretch/>
        </p:blipFill>
        <p:spPr>
          <a:xfrm>
            <a:off x="3956699" y="1160434"/>
            <a:ext cx="1877402" cy="2895449"/>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385507" y="1003661"/>
            <a:ext cx="3034104" cy="398570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Hovering over the left edge of the screen will reveal the left panel slide out tab</a:t>
            </a:r>
          </a:p>
          <a:p>
            <a:pPr marL="285750" indent="-285750">
              <a:spcAft>
                <a:spcPts val="600"/>
              </a:spcAft>
              <a:buFont typeface="Arial" panose="020B0604020202020204" pitchFamily="34" charset="0"/>
              <a:buChar char="•"/>
            </a:pPr>
            <a:r>
              <a:rPr lang="en-US" sz="1600" dirty="0"/>
              <a:t>This panel contains general client information</a:t>
            </a:r>
          </a:p>
          <a:p>
            <a:pPr marL="285750" indent="-285750">
              <a:spcAft>
                <a:spcPts val="600"/>
              </a:spcAft>
              <a:buFont typeface="Arial" panose="020B0604020202020204" pitchFamily="34" charset="0"/>
              <a:buChar char="•"/>
            </a:pPr>
            <a:r>
              <a:rPr lang="en-US" sz="1600" dirty="0"/>
              <a:t>It also contains a link to the client’s Granicus site, if applicable, and links to Support Notes</a:t>
            </a:r>
          </a:p>
          <a:p>
            <a:pPr marL="285750" indent="-285750">
              <a:spcAft>
                <a:spcPts val="600"/>
              </a:spcAft>
              <a:buFont typeface="Arial" panose="020B0604020202020204" pitchFamily="34" charset="0"/>
              <a:buChar char="•"/>
            </a:pPr>
            <a:r>
              <a:rPr lang="en-US" sz="1600" dirty="0"/>
              <a:t>You may need to scroll in the different sections to see information</a:t>
            </a:r>
          </a:p>
          <a:p>
            <a:endParaRPr lang="en-US" sz="1600" dirty="0"/>
          </a:p>
          <a:p>
            <a:endParaRPr lang="en-US" dirty="0"/>
          </a:p>
        </p:txBody>
      </p:sp>
      <p:pic>
        <p:nvPicPr>
          <p:cNvPr id="8" name="Picture 7">
            <a:extLst>
              <a:ext uri="{FF2B5EF4-FFF2-40B4-BE49-F238E27FC236}">
                <a16:creationId xmlns:a16="http://schemas.microsoft.com/office/drawing/2014/main" id="{12671D69-FC53-47F8-9ED1-0F3A7380BD6C}"/>
              </a:ext>
            </a:extLst>
          </p:cNvPr>
          <p:cNvPicPr>
            <a:picLocks noChangeAspect="1"/>
          </p:cNvPicPr>
          <p:nvPr/>
        </p:nvPicPr>
        <p:blipFill rotWithShape="1">
          <a:blip r:embed="rId3">
            <a:extLst>
              <a:ext uri="{28A0092B-C50C-407E-A947-70E740481C1C}">
                <a14:useLocalDpi xmlns:a14="http://schemas.microsoft.com/office/drawing/2010/main" val="0"/>
              </a:ext>
            </a:extLst>
          </a:blip>
          <a:srcRect t="13030"/>
          <a:stretch/>
        </p:blipFill>
        <p:spPr>
          <a:xfrm>
            <a:off x="6206468" y="676896"/>
            <a:ext cx="2353872" cy="3862526"/>
          </a:xfrm>
          <a:prstGeom prst="rect">
            <a:avLst/>
          </a:prstGeom>
        </p:spPr>
      </p:pic>
    </p:spTree>
    <p:extLst>
      <p:ext uri="{BB962C8B-B14F-4D97-AF65-F5344CB8AC3E}">
        <p14:creationId xmlns:p14="http://schemas.microsoft.com/office/powerpoint/2010/main" val="2008647354"/>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599234" y="1295145"/>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Right Panel Slide Out</a:t>
            </a:r>
          </a:p>
        </p:txBody>
      </p:sp>
      <p:sp>
        <p:nvSpPr>
          <p:cNvPr id="6" name="Text Placeholder 5"/>
          <p:cNvSpPr>
            <a:spLocks noGrp="1"/>
          </p:cNvSpPr>
          <p:nvPr>
            <p:ph type="body" sz="quarter" idx="12"/>
          </p:nvPr>
        </p:nvSpPr>
        <p:spPr/>
        <p:txBody>
          <a:bodyPr/>
          <a:lstStyle/>
          <a:p>
            <a:r>
              <a:rPr lang="en-US" dirty="0"/>
              <a:t>Knowledge Base</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rotWithShape="1">
          <a:blip r:embed="rId2">
            <a:extLst>
              <a:ext uri="{28A0092B-C50C-407E-A947-70E740481C1C}">
                <a14:useLocalDpi xmlns:a14="http://schemas.microsoft.com/office/drawing/2010/main" val="0"/>
              </a:ext>
            </a:extLst>
          </a:blip>
          <a:srcRect t="27451"/>
          <a:stretch/>
        </p:blipFill>
        <p:spPr>
          <a:xfrm>
            <a:off x="3998653" y="979779"/>
            <a:ext cx="1835448" cy="3076105"/>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385507" y="1003661"/>
            <a:ext cx="3038629" cy="366254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Hovering over the right edge of the screen will reveal the right panel slide out tab</a:t>
            </a:r>
          </a:p>
          <a:p>
            <a:pPr marL="285750" indent="-285750">
              <a:spcAft>
                <a:spcPts val="600"/>
              </a:spcAft>
              <a:buFont typeface="Arial" panose="020B0604020202020204" pitchFamily="34" charset="0"/>
              <a:buChar char="•"/>
            </a:pPr>
            <a:r>
              <a:rPr lang="en-US" sz="1600" dirty="0"/>
              <a:t>You’ll find lists of Knowledge Base articles that may or may not be relevant to the case you’re creating</a:t>
            </a:r>
          </a:p>
          <a:p>
            <a:pPr marL="285750" indent="-285750">
              <a:spcAft>
                <a:spcPts val="600"/>
              </a:spcAft>
              <a:buFont typeface="Arial" panose="020B0604020202020204" pitchFamily="34" charset="0"/>
              <a:buChar char="•"/>
            </a:pPr>
            <a:r>
              <a:rPr lang="en-US" sz="1600" dirty="0"/>
              <a:t>Email an article to a client or attach it to the case using the dropdown icon next to the article</a:t>
            </a:r>
          </a:p>
          <a:p>
            <a:endParaRPr lang="en-US" dirty="0"/>
          </a:p>
        </p:txBody>
      </p:sp>
      <p:pic>
        <p:nvPicPr>
          <p:cNvPr id="8" name="Picture 7">
            <a:extLst>
              <a:ext uri="{FF2B5EF4-FFF2-40B4-BE49-F238E27FC236}">
                <a16:creationId xmlns:a16="http://schemas.microsoft.com/office/drawing/2014/main" id="{12671D69-FC53-47F8-9ED1-0F3A7380B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2012" y="740843"/>
            <a:ext cx="2536685" cy="3436580"/>
          </a:xfrm>
          <a:prstGeom prst="rect">
            <a:avLst/>
          </a:prstGeom>
        </p:spPr>
      </p:pic>
    </p:spTree>
    <p:extLst>
      <p:ext uri="{BB962C8B-B14F-4D97-AF65-F5344CB8AC3E}">
        <p14:creationId xmlns:p14="http://schemas.microsoft.com/office/powerpoint/2010/main" val="1479087430"/>
      </p:ext>
    </p:extLst>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a:xfrm>
            <a:off x="0" y="0"/>
            <a:ext cx="9144000" cy="5143500"/>
          </a:xfrm>
        </p:spPr>
      </p:pic>
      <p:sp>
        <p:nvSpPr>
          <p:cNvPr id="9" name="Freeform 8"/>
          <p:cNvSpPr/>
          <p:nvPr/>
        </p:nvSpPr>
        <p:spPr>
          <a:xfrm>
            <a:off x="1245054" y="72509"/>
            <a:ext cx="9144000" cy="4196300"/>
          </a:xfrm>
          <a:custGeom>
            <a:avLst/>
            <a:gdLst>
              <a:gd name="connsiteX0" fmla="*/ 20636 w 46816955"/>
              <a:gd name="connsiteY0" fmla="*/ 0 h 21485320"/>
              <a:gd name="connsiteX1" fmla="*/ 46816955 w 46816955"/>
              <a:gd name="connsiteY1" fmla="*/ 0 h 21485320"/>
              <a:gd name="connsiteX2" fmla="*/ 46816955 w 46816955"/>
              <a:gd name="connsiteY2" fmla="*/ 11114 h 21485320"/>
              <a:gd name="connsiteX3" fmla="*/ 46816955 w 46816955"/>
              <a:gd name="connsiteY3" fmla="*/ 7385453 h 21485320"/>
              <a:gd name="connsiteX4" fmla="*/ 46816955 w 46816955"/>
              <a:gd name="connsiteY4" fmla="*/ 7639874 h 21485320"/>
              <a:gd name="connsiteX5" fmla="*/ 46816955 w 46816955"/>
              <a:gd name="connsiteY5" fmla="*/ 8741664 h 21485320"/>
              <a:gd name="connsiteX6" fmla="*/ 46816955 w 46816955"/>
              <a:gd name="connsiteY6" fmla="*/ 20296588 h 21485320"/>
              <a:gd name="connsiteX7" fmla="*/ 46217883 w 46816955"/>
              <a:gd name="connsiteY7" fmla="*/ 20487596 h 21485320"/>
              <a:gd name="connsiteX8" fmla="*/ 14692522 w 46816955"/>
              <a:gd name="connsiteY8" fmla="*/ 16453010 h 21485320"/>
              <a:gd name="connsiteX9" fmla="*/ 0 w 46816955"/>
              <a:gd name="connsiteY9" fmla="*/ 21485320 h 21485320"/>
              <a:gd name="connsiteX10" fmla="*/ 0 w 46816955"/>
              <a:gd name="connsiteY10" fmla="*/ 8741664 h 21485320"/>
              <a:gd name="connsiteX11" fmla="*/ 0 w 46816955"/>
              <a:gd name="connsiteY11" fmla="*/ 7385453 h 21485320"/>
              <a:gd name="connsiteX12" fmla="*/ 0 w 46816955"/>
              <a:gd name="connsiteY12" fmla="*/ 11114 h 21485320"/>
              <a:gd name="connsiteX13" fmla="*/ 20636 w 46816955"/>
              <a:gd name="connsiteY13" fmla="*/ 11114 h 2148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816955" h="21485320">
                <a:moveTo>
                  <a:pt x="20636" y="0"/>
                </a:moveTo>
                <a:lnTo>
                  <a:pt x="46816955" y="0"/>
                </a:lnTo>
                <a:lnTo>
                  <a:pt x="46816955" y="11114"/>
                </a:lnTo>
                <a:lnTo>
                  <a:pt x="46816955" y="7385453"/>
                </a:lnTo>
                <a:lnTo>
                  <a:pt x="46816955" y="7639874"/>
                </a:lnTo>
                <a:lnTo>
                  <a:pt x="46816955" y="8741664"/>
                </a:lnTo>
                <a:lnTo>
                  <a:pt x="46816955" y="20296588"/>
                </a:lnTo>
                <a:lnTo>
                  <a:pt x="46217883" y="20487596"/>
                </a:lnTo>
                <a:cubicBezTo>
                  <a:pt x="37375891" y="23076520"/>
                  <a:pt x="26109951" y="16433430"/>
                  <a:pt x="14692522" y="16453010"/>
                </a:cubicBezTo>
                <a:cubicBezTo>
                  <a:pt x="9762267" y="16461466"/>
                  <a:pt x="4803768" y="17712288"/>
                  <a:pt x="0" y="21485320"/>
                </a:cubicBezTo>
                <a:lnTo>
                  <a:pt x="0" y="8741664"/>
                </a:lnTo>
                <a:lnTo>
                  <a:pt x="0" y="7385453"/>
                </a:lnTo>
                <a:lnTo>
                  <a:pt x="0" y="11114"/>
                </a:lnTo>
                <a:lnTo>
                  <a:pt x="20636" y="11114"/>
                </a:lnTo>
                <a:close/>
              </a:path>
            </a:pathLst>
          </a:custGeom>
          <a:solidFill>
            <a:schemeClr val="bg1">
              <a:alpha val="56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noAutofit/>
          </a:bodyPr>
          <a:lstStyle/>
          <a:p>
            <a:pPr algn="ctr" defTabSz="309543" hangingPunct="0"/>
            <a:endParaRPr lang="en-US" sz="1200" kern="0">
              <a:solidFill>
                <a:srgbClr val="FFFFFF"/>
              </a:solidFill>
              <a:sym typeface="Helvetica Light"/>
            </a:endParaRPr>
          </a:p>
        </p:txBody>
      </p:sp>
      <p:sp>
        <p:nvSpPr>
          <p:cNvPr id="8" name="Freeform 7"/>
          <p:cNvSpPr/>
          <p:nvPr/>
        </p:nvSpPr>
        <p:spPr>
          <a:xfrm>
            <a:off x="87" y="3213432"/>
            <a:ext cx="9143827" cy="1930069"/>
          </a:xfrm>
          <a:custGeom>
            <a:avLst/>
            <a:gdLst>
              <a:gd name="connsiteX0" fmla="*/ 14692523 w 46816955"/>
              <a:gd name="connsiteY0" fmla="*/ 44 h 9882073"/>
              <a:gd name="connsiteX1" fmla="*/ 46217883 w 46816955"/>
              <a:gd name="connsiteY1" fmla="*/ 4034631 h 9882073"/>
              <a:gd name="connsiteX2" fmla="*/ 46816955 w 46816955"/>
              <a:gd name="connsiteY2" fmla="*/ 3843623 h 9882073"/>
              <a:gd name="connsiteX3" fmla="*/ 46816955 w 46816955"/>
              <a:gd name="connsiteY3" fmla="*/ 9882073 h 9882073"/>
              <a:gd name="connsiteX4" fmla="*/ 0 w 46816955"/>
              <a:gd name="connsiteY4" fmla="*/ 9882073 h 9882073"/>
              <a:gd name="connsiteX5" fmla="*/ 0 w 46816955"/>
              <a:gd name="connsiteY5" fmla="*/ 5032355 h 9882073"/>
              <a:gd name="connsiteX6" fmla="*/ 14692523 w 46816955"/>
              <a:gd name="connsiteY6" fmla="*/ 44 h 988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55" h="9882073">
                <a:moveTo>
                  <a:pt x="14692523" y="44"/>
                </a:moveTo>
                <a:cubicBezTo>
                  <a:pt x="26109951" y="-19536"/>
                  <a:pt x="37375891" y="6623555"/>
                  <a:pt x="46217883" y="4034631"/>
                </a:cubicBezTo>
                <a:lnTo>
                  <a:pt x="46816955" y="3843623"/>
                </a:lnTo>
                <a:lnTo>
                  <a:pt x="46816955" y="9882073"/>
                </a:lnTo>
                <a:lnTo>
                  <a:pt x="0" y="9882073"/>
                </a:lnTo>
                <a:lnTo>
                  <a:pt x="0" y="5032355"/>
                </a:lnTo>
                <a:cubicBezTo>
                  <a:pt x="4803769" y="1259323"/>
                  <a:pt x="9762267" y="8500"/>
                  <a:pt x="14692523" y="44"/>
                </a:cubicBezTo>
                <a:close/>
              </a:path>
            </a:pathLst>
          </a:custGeom>
          <a:solidFill>
            <a:schemeClr val="bg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noAutofit/>
          </a:bodyPr>
          <a:lstStyle/>
          <a:p>
            <a:pPr algn="ctr" defTabSz="309543" hangingPunct="0"/>
            <a:endParaRPr lang="en-US" sz="1200" kern="0">
              <a:solidFill>
                <a:srgbClr val="FFFFFF"/>
              </a:solidFill>
              <a:sym typeface="Helvetica Light"/>
            </a:endParaRPr>
          </a:p>
        </p:txBody>
      </p:sp>
      <p:sp>
        <p:nvSpPr>
          <p:cNvPr id="28" name="Freeform 13"/>
          <p:cNvSpPr>
            <a:spLocks/>
          </p:cNvSpPr>
          <p:nvPr/>
        </p:nvSpPr>
        <p:spPr bwMode="auto">
          <a:xfrm>
            <a:off x="3423092" y="3317146"/>
            <a:ext cx="5335127" cy="1351773"/>
          </a:xfrm>
          <a:custGeom>
            <a:avLst/>
            <a:gdLst>
              <a:gd name="T0" fmla="*/ 0 w 1250"/>
              <a:gd name="T1" fmla="*/ 24 h 305"/>
              <a:gd name="T2" fmla="*/ 1250 w 1250"/>
              <a:gd name="T3" fmla="*/ 186 h 305"/>
              <a:gd name="T4" fmla="*/ 0 w 1250"/>
              <a:gd name="T5" fmla="*/ 24 h 305"/>
            </a:gdLst>
            <a:ahLst/>
            <a:cxnLst>
              <a:cxn ang="0">
                <a:pos x="T0" y="T1"/>
              </a:cxn>
              <a:cxn ang="0">
                <a:pos x="T2" y="T3"/>
              </a:cxn>
              <a:cxn ang="0">
                <a:pos x="T4" y="T5"/>
              </a:cxn>
            </a:cxnLst>
            <a:rect l="0" t="0" r="r" b="b"/>
            <a:pathLst>
              <a:path w="1250" h="305">
                <a:moveTo>
                  <a:pt x="0" y="24"/>
                </a:moveTo>
                <a:cubicBezTo>
                  <a:pt x="389" y="21"/>
                  <a:pt x="900" y="305"/>
                  <a:pt x="1250" y="186"/>
                </a:cubicBezTo>
                <a:cubicBezTo>
                  <a:pt x="856" y="265"/>
                  <a:pt x="425" y="0"/>
                  <a:pt x="0" y="24"/>
                </a:cubicBezTo>
                <a:close/>
              </a:path>
            </a:pathLst>
          </a:custGeom>
          <a:solidFill>
            <a:schemeClr val="accent1"/>
          </a:solidFill>
          <a:ln>
            <a:noFill/>
          </a:ln>
        </p:spPr>
        <p:txBody>
          <a:bodyPr vert="horz" wrap="square" lIns="17859" tIns="8930" rIns="17859" bIns="8930" numCol="1" anchor="t" anchorCtr="0" compatLnSpc="1">
            <a:prstTxWarp prst="textNoShape">
              <a:avLst/>
            </a:prstTxWarp>
          </a:bodyPr>
          <a:lstStyle/>
          <a:p>
            <a:endParaRPr lang="en-US" sz="352"/>
          </a:p>
        </p:txBody>
      </p:sp>
      <p:sp>
        <p:nvSpPr>
          <p:cNvPr id="12" name="Shape 132"/>
          <p:cNvSpPr/>
          <p:nvPr/>
        </p:nvSpPr>
        <p:spPr>
          <a:xfrm>
            <a:off x="846306" y="4268810"/>
            <a:ext cx="7143410" cy="400110"/>
          </a:xfrm>
          <a:prstGeom prst="rect">
            <a:avLst/>
          </a:prstGeom>
          <a:ln w="12700">
            <a:miter lim="400000"/>
          </a:ln>
          <a:extLst>
            <a:ext uri="{C572A759-6A51-4108-AA02-DFA0A04FC94B}">
              <ma14:wrappingTextBoxFlag xmlns="" xmlns:ma14="http://schemas.microsoft.com/office/mac/drawingml/2011/main" val="1"/>
            </a:ext>
          </a:extLst>
        </p:spPr>
        <p:txBody>
          <a:bodyPr wrap="square" lIns="17145" rIns="17145">
            <a:spAutoFit/>
          </a:bodyPr>
          <a:lstStyle>
            <a:lvl1pPr algn="l" defTabSz="3511296">
              <a:defRPr sz="2700">
                <a:solidFill>
                  <a:srgbClr val="94999F"/>
                </a:solidFill>
                <a:latin typeface="Roboto Regular"/>
                <a:ea typeface="Roboto Regular"/>
                <a:cs typeface="Roboto Regular"/>
                <a:sym typeface="Roboto Regular"/>
              </a:defRPr>
            </a:lvl1pPr>
          </a:lstStyle>
          <a:p>
            <a:pPr hangingPunct="0"/>
            <a:r>
              <a:rPr lang="en-US" sz="2000" kern="0" dirty="0">
                <a:solidFill>
                  <a:schemeClr val="tx2">
                    <a:alpha val="83000"/>
                  </a:schemeClr>
                </a:solidFill>
                <a:latin typeface="Century Gothic" charset="0"/>
                <a:ea typeface="Century Gothic" charset="0"/>
                <a:cs typeface="Century Gothic" charset="0"/>
              </a:rPr>
              <a:t>To yourself or to others</a:t>
            </a:r>
            <a:endParaRPr sz="2000" kern="0" dirty="0">
              <a:solidFill>
                <a:schemeClr val="tx2">
                  <a:alpha val="83000"/>
                </a:schemeClr>
              </a:solidFill>
              <a:latin typeface="Century Gothic" charset="0"/>
              <a:ea typeface="Century Gothic" charset="0"/>
              <a:cs typeface="Century Gothic" charset="0"/>
            </a:endParaRPr>
          </a:p>
        </p:txBody>
      </p:sp>
      <p:sp>
        <p:nvSpPr>
          <p:cNvPr id="13" name="TextBox 12"/>
          <p:cNvSpPr txBox="1"/>
          <p:nvPr/>
        </p:nvSpPr>
        <p:spPr>
          <a:xfrm>
            <a:off x="537939" y="3941708"/>
            <a:ext cx="5036010" cy="3616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309543" hangingPunct="0">
              <a:lnSpc>
                <a:spcPct val="70000"/>
              </a:lnSpc>
            </a:pPr>
            <a:r>
              <a:rPr lang="en-US" sz="3000" b="1" kern="0" dirty="0">
                <a:solidFill>
                  <a:schemeClr val="accent1"/>
                </a:solidFill>
                <a:latin typeface="+mj-lt"/>
                <a:ea typeface="Arial" charset="0"/>
                <a:cs typeface="Segoe UI" panose="020B0502040204020203" pitchFamily="34" charset="0"/>
                <a:sym typeface="Helvetica Light"/>
              </a:rPr>
              <a:t>Assigning an Existing Case</a:t>
            </a:r>
          </a:p>
        </p:txBody>
      </p:sp>
    </p:spTree>
    <p:extLst>
      <p:ext uri="{BB962C8B-B14F-4D97-AF65-F5344CB8AC3E}">
        <p14:creationId xmlns:p14="http://schemas.microsoft.com/office/powerpoint/2010/main" val="19462882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3"/>
                                        </p:tgtEl>
                                        <p:attrNameLst>
                                          <p:attrName>ppt_y</p:attrName>
                                        </p:attrNameLst>
                                      </p:cBhvr>
                                      <p:tavLst>
                                        <p:tav tm="0">
                                          <p:val>
                                            <p:strVal val="#ppt_y"/>
                                          </p:val>
                                        </p:tav>
                                        <p:tav tm="100000">
                                          <p:val>
                                            <p:strVal val="#ppt_y"/>
                                          </p:val>
                                        </p:tav>
                                      </p:tavLst>
                                    </p:anim>
                                    <p:anim calcmode="lin" valueType="num">
                                      <p:cBhvr>
                                        <p:cTn id="13"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599234" y="1586977"/>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Take Ownership</a:t>
            </a:r>
          </a:p>
        </p:txBody>
      </p:sp>
      <p:sp>
        <p:nvSpPr>
          <p:cNvPr id="6" name="Text Placeholder 5"/>
          <p:cNvSpPr>
            <a:spLocks noGrp="1"/>
          </p:cNvSpPr>
          <p:nvPr>
            <p:ph type="body" sz="quarter" idx="12"/>
          </p:nvPr>
        </p:nvSpPr>
        <p:spPr/>
        <p:txBody>
          <a:bodyPr/>
          <a:lstStyle/>
          <a:p>
            <a:r>
              <a:rPr lang="en-US" dirty="0"/>
              <a:t>Assigns the case to you and emails the client that case has been assigned</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rotWithShape="1">
          <a:blip r:embed="rId2">
            <a:extLst>
              <a:ext uri="{28A0092B-C50C-407E-A947-70E740481C1C}">
                <a14:useLocalDpi xmlns:a14="http://schemas.microsoft.com/office/drawing/2010/main" val="0"/>
              </a:ext>
            </a:extLst>
          </a:blip>
          <a:srcRect l="7270" t="10873" r="14881"/>
          <a:stretch/>
        </p:blipFill>
        <p:spPr>
          <a:xfrm>
            <a:off x="3900523" y="1362145"/>
            <a:ext cx="4710748" cy="3018401"/>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477851" y="2227825"/>
            <a:ext cx="2851993" cy="136960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You must be in Detail View to assign a case</a:t>
            </a:r>
          </a:p>
          <a:p>
            <a:pPr marL="285750" indent="-285750">
              <a:spcAft>
                <a:spcPts val="600"/>
              </a:spcAft>
              <a:buFont typeface="Arial" panose="020B0604020202020204" pitchFamily="34" charset="0"/>
              <a:buChar char="•"/>
            </a:pPr>
            <a:r>
              <a:rPr lang="en-US" sz="1600" dirty="0"/>
              <a:t>Click the ‘</a:t>
            </a:r>
            <a:r>
              <a:rPr lang="en-US" sz="1600" b="1" dirty="0"/>
              <a:t>Take Ownership</a:t>
            </a:r>
            <a:r>
              <a:rPr lang="en-US" sz="1600" dirty="0"/>
              <a:t>’ button</a:t>
            </a:r>
          </a:p>
          <a:p>
            <a:endParaRPr lang="en-US" dirty="0"/>
          </a:p>
        </p:txBody>
      </p:sp>
      <p:sp>
        <p:nvSpPr>
          <p:cNvPr id="3" name="Rectangle 2">
            <a:extLst>
              <a:ext uri="{FF2B5EF4-FFF2-40B4-BE49-F238E27FC236}">
                <a16:creationId xmlns:a16="http://schemas.microsoft.com/office/drawing/2014/main" id="{53C52C94-A7ED-48C2-B061-8FCE2E920C9B}"/>
              </a:ext>
            </a:extLst>
          </p:cNvPr>
          <p:cNvSpPr/>
          <p:nvPr/>
        </p:nvSpPr>
        <p:spPr>
          <a:xfrm>
            <a:off x="7305472" y="2110902"/>
            <a:ext cx="594062" cy="36965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92A4D536-FAAB-4F51-A3CD-C054ECE1456A}"/>
              </a:ext>
            </a:extLst>
          </p:cNvPr>
          <p:cNvCxnSpPr/>
          <p:nvPr/>
        </p:nvCxnSpPr>
        <p:spPr>
          <a:xfrm flipV="1">
            <a:off x="2743200" y="2354094"/>
            <a:ext cx="4464996" cy="74903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0015842"/>
      </p:ext>
    </p:extLst>
  </p:cSld>
  <p:clrMapOvr>
    <a:masterClrMapping/>
  </p:clrMapOvr>
  <p:transition spd="slow">
    <p:cove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599234" y="1586977"/>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Change Case Owner</a:t>
            </a:r>
          </a:p>
        </p:txBody>
      </p:sp>
      <p:sp>
        <p:nvSpPr>
          <p:cNvPr id="6" name="Text Placeholder 5"/>
          <p:cNvSpPr>
            <a:spLocks noGrp="1"/>
          </p:cNvSpPr>
          <p:nvPr>
            <p:ph type="body" sz="quarter" idx="12"/>
          </p:nvPr>
        </p:nvSpPr>
        <p:spPr/>
        <p:txBody>
          <a:bodyPr/>
          <a:lstStyle/>
          <a:p>
            <a:r>
              <a:rPr lang="en-US" dirty="0"/>
              <a:t>Assign a case to you or someone else</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rotWithShape="1">
          <a:blip r:embed="rId2">
            <a:extLst>
              <a:ext uri="{28A0092B-C50C-407E-A947-70E740481C1C}">
                <a14:useLocalDpi xmlns:a14="http://schemas.microsoft.com/office/drawing/2010/main" val="0"/>
              </a:ext>
            </a:extLst>
          </a:blip>
          <a:srcRect l="7270" t="10873" r="57550"/>
          <a:stretch/>
        </p:blipFill>
        <p:spPr>
          <a:xfrm>
            <a:off x="4856840" y="882501"/>
            <a:ext cx="2745663" cy="3893017"/>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532729" y="1232922"/>
            <a:ext cx="2851993" cy="381642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Only way to assign a case to someone other than yourself</a:t>
            </a:r>
          </a:p>
          <a:p>
            <a:pPr marL="285750" indent="-285750">
              <a:spcAft>
                <a:spcPts val="600"/>
              </a:spcAft>
              <a:buFont typeface="Arial" panose="020B0604020202020204" pitchFamily="34" charset="0"/>
              <a:buChar char="•"/>
            </a:pPr>
            <a:r>
              <a:rPr lang="en-US" sz="1600" dirty="0"/>
              <a:t>Click the ‘</a:t>
            </a:r>
            <a:r>
              <a:rPr lang="en-US" sz="1600" b="1" dirty="0"/>
              <a:t>Change</a:t>
            </a:r>
            <a:r>
              <a:rPr lang="en-US" sz="1600" dirty="0"/>
              <a:t>’ link next to the case owners name</a:t>
            </a:r>
          </a:p>
          <a:p>
            <a:pPr marL="285750" indent="-285750">
              <a:spcAft>
                <a:spcPts val="600"/>
              </a:spcAft>
              <a:buFont typeface="Arial" panose="020B0604020202020204" pitchFamily="34" charset="0"/>
              <a:buChar char="•"/>
            </a:pPr>
            <a:r>
              <a:rPr lang="en-US" sz="1600" dirty="0"/>
              <a:t>Type the name of the  person to whom you like to assign the case</a:t>
            </a:r>
          </a:p>
          <a:p>
            <a:pPr marL="285750" indent="-285750">
              <a:spcAft>
                <a:spcPts val="600"/>
              </a:spcAft>
              <a:buFont typeface="Arial" panose="020B0604020202020204" pitchFamily="34" charset="0"/>
              <a:buChar char="•"/>
            </a:pPr>
            <a:r>
              <a:rPr lang="en-US" sz="1600" dirty="0"/>
              <a:t>Their name should pop up underneath the field</a:t>
            </a:r>
          </a:p>
          <a:p>
            <a:pPr marL="285750" indent="-285750">
              <a:spcAft>
                <a:spcPts val="600"/>
              </a:spcAft>
              <a:buFont typeface="Arial" panose="020B0604020202020204" pitchFamily="34" charset="0"/>
              <a:buChar char="•"/>
            </a:pPr>
            <a:r>
              <a:rPr lang="en-US" sz="1600" dirty="0"/>
              <a:t>Click the name and hit save</a:t>
            </a:r>
          </a:p>
          <a:p>
            <a:endParaRPr lang="en-US" dirty="0"/>
          </a:p>
        </p:txBody>
      </p:sp>
      <p:sp>
        <p:nvSpPr>
          <p:cNvPr id="3" name="Rectangle 2">
            <a:extLst>
              <a:ext uri="{FF2B5EF4-FFF2-40B4-BE49-F238E27FC236}">
                <a16:creationId xmlns:a16="http://schemas.microsoft.com/office/drawing/2014/main" id="{53C52C94-A7ED-48C2-B061-8FCE2E920C9B}"/>
              </a:ext>
            </a:extLst>
          </p:cNvPr>
          <p:cNvSpPr/>
          <p:nvPr/>
        </p:nvSpPr>
        <p:spPr>
          <a:xfrm>
            <a:off x="6233289" y="2509738"/>
            <a:ext cx="594062" cy="23346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92A4D536-FAAB-4F51-A3CD-C054ECE1456A}"/>
              </a:ext>
            </a:extLst>
          </p:cNvPr>
          <p:cNvCxnSpPr>
            <a:cxnSpLocks/>
          </p:cNvCxnSpPr>
          <p:nvPr/>
        </p:nvCxnSpPr>
        <p:spPr>
          <a:xfrm>
            <a:off x="3384722" y="2430553"/>
            <a:ext cx="2753431" cy="19591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957580"/>
      </p:ext>
    </p:extLst>
  </p:cSld>
  <p:clrMapOvr>
    <a:masterClrMapping/>
  </p:clrMapOvr>
  <p:transition spd="slow">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599234" y="1586977"/>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Let’s Assign Some Cases!</a:t>
            </a:r>
          </a:p>
        </p:txBody>
      </p:sp>
      <p:sp>
        <p:nvSpPr>
          <p:cNvPr id="6" name="Text Placeholder 5"/>
          <p:cNvSpPr>
            <a:spLocks noGrp="1"/>
          </p:cNvSpPr>
          <p:nvPr>
            <p:ph type="body" sz="quarter" idx="12"/>
          </p:nvPr>
        </p:nvSpPr>
        <p:spPr/>
        <p:txBody>
          <a:bodyPr/>
          <a:lstStyle/>
          <a:p>
            <a:r>
              <a:rPr lang="en-US" dirty="0"/>
              <a:t>Find 3 cases for products on which you have been trained</a:t>
            </a:r>
          </a:p>
        </p:txBody>
      </p:sp>
      <p:sp>
        <p:nvSpPr>
          <p:cNvPr id="2" name="TextBox 1">
            <a:extLst>
              <a:ext uri="{FF2B5EF4-FFF2-40B4-BE49-F238E27FC236}">
                <a16:creationId xmlns:a16="http://schemas.microsoft.com/office/drawing/2014/main" id="{84294C3A-5401-4DA4-B059-E20FCE71FE74}"/>
              </a:ext>
            </a:extLst>
          </p:cNvPr>
          <p:cNvSpPr txBox="1"/>
          <p:nvPr/>
        </p:nvSpPr>
        <p:spPr>
          <a:xfrm>
            <a:off x="532729" y="1232922"/>
            <a:ext cx="2851993" cy="292387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Assign one to yourself by taking ownership</a:t>
            </a:r>
          </a:p>
          <a:p>
            <a:pPr marL="285750" indent="-285750">
              <a:spcAft>
                <a:spcPts val="600"/>
              </a:spcAft>
              <a:buFont typeface="Arial" panose="020B0604020202020204" pitchFamily="34" charset="0"/>
              <a:buChar char="•"/>
            </a:pPr>
            <a:r>
              <a:rPr lang="en-US" sz="1600" dirty="0"/>
              <a:t>Assign another to yourself by changing the case owner to yourself</a:t>
            </a:r>
          </a:p>
          <a:p>
            <a:pPr marL="285750" indent="-285750">
              <a:spcAft>
                <a:spcPts val="600"/>
              </a:spcAft>
              <a:buFont typeface="Arial" panose="020B0604020202020204" pitchFamily="34" charset="0"/>
              <a:buChar char="•"/>
            </a:pPr>
            <a:r>
              <a:rPr lang="en-US" sz="1600" dirty="0"/>
              <a:t>Assign the 3</a:t>
            </a:r>
            <a:r>
              <a:rPr lang="en-US" sz="1600" baseline="30000" dirty="0"/>
              <a:t>rd</a:t>
            </a:r>
            <a:r>
              <a:rPr lang="en-US" sz="1600" dirty="0"/>
              <a:t> to a cohort mate who has been trained on that product</a:t>
            </a:r>
          </a:p>
          <a:p>
            <a:endParaRPr lang="en-US" dirty="0"/>
          </a:p>
        </p:txBody>
      </p:sp>
      <p:pic>
        <p:nvPicPr>
          <p:cNvPr id="12" name="Picture 11">
            <a:extLst>
              <a:ext uri="{FF2B5EF4-FFF2-40B4-BE49-F238E27FC236}">
                <a16:creationId xmlns:a16="http://schemas.microsoft.com/office/drawing/2014/main" id="{C4AE71BC-B4CC-45D1-935F-E8D247E4A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4379" y="1216309"/>
            <a:ext cx="4969827" cy="2923877"/>
          </a:xfrm>
          <a:prstGeom prst="rect">
            <a:avLst/>
          </a:prstGeom>
        </p:spPr>
      </p:pic>
    </p:spTree>
    <p:extLst>
      <p:ext uri="{BB962C8B-B14F-4D97-AF65-F5344CB8AC3E}">
        <p14:creationId xmlns:p14="http://schemas.microsoft.com/office/powerpoint/2010/main" val="15661011"/>
      </p:ext>
    </p:extLst>
  </p:cSld>
  <p:clrMapOvr>
    <a:masterClrMapping/>
  </p:clrMapOvr>
  <p:transition spd="slow">
    <p:cove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a:xfrm>
            <a:off x="0" y="0"/>
            <a:ext cx="9144000" cy="5143500"/>
          </a:xfrm>
        </p:spPr>
      </p:pic>
      <p:sp>
        <p:nvSpPr>
          <p:cNvPr id="9" name="Freeform 8"/>
          <p:cNvSpPr/>
          <p:nvPr/>
        </p:nvSpPr>
        <p:spPr>
          <a:xfrm>
            <a:off x="1245054" y="72509"/>
            <a:ext cx="9144000" cy="4196300"/>
          </a:xfrm>
          <a:custGeom>
            <a:avLst/>
            <a:gdLst>
              <a:gd name="connsiteX0" fmla="*/ 20636 w 46816955"/>
              <a:gd name="connsiteY0" fmla="*/ 0 h 21485320"/>
              <a:gd name="connsiteX1" fmla="*/ 46816955 w 46816955"/>
              <a:gd name="connsiteY1" fmla="*/ 0 h 21485320"/>
              <a:gd name="connsiteX2" fmla="*/ 46816955 w 46816955"/>
              <a:gd name="connsiteY2" fmla="*/ 11114 h 21485320"/>
              <a:gd name="connsiteX3" fmla="*/ 46816955 w 46816955"/>
              <a:gd name="connsiteY3" fmla="*/ 7385453 h 21485320"/>
              <a:gd name="connsiteX4" fmla="*/ 46816955 w 46816955"/>
              <a:gd name="connsiteY4" fmla="*/ 7639874 h 21485320"/>
              <a:gd name="connsiteX5" fmla="*/ 46816955 w 46816955"/>
              <a:gd name="connsiteY5" fmla="*/ 8741664 h 21485320"/>
              <a:gd name="connsiteX6" fmla="*/ 46816955 w 46816955"/>
              <a:gd name="connsiteY6" fmla="*/ 20296588 h 21485320"/>
              <a:gd name="connsiteX7" fmla="*/ 46217883 w 46816955"/>
              <a:gd name="connsiteY7" fmla="*/ 20487596 h 21485320"/>
              <a:gd name="connsiteX8" fmla="*/ 14692522 w 46816955"/>
              <a:gd name="connsiteY8" fmla="*/ 16453010 h 21485320"/>
              <a:gd name="connsiteX9" fmla="*/ 0 w 46816955"/>
              <a:gd name="connsiteY9" fmla="*/ 21485320 h 21485320"/>
              <a:gd name="connsiteX10" fmla="*/ 0 w 46816955"/>
              <a:gd name="connsiteY10" fmla="*/ 8741664 h 21485320"/>
              <a:gd name="connsiteX11" fmla="*/ 0 w 46816955"/>
              <a:gd name="connsiteY11" fmla="*/ 7385453 h 21485320"/>
              <a:gd name="connsiteX12" fmla="*/ 0 w 46816955"/>
              <a:gd name="connsiteY12" fmla="*/ 11114 h 21485320"/>
              <a:gd name="connsiteX13" fmla="*/ 20636 w 46816955"/>
              <a:gd name="connsiteY13" fmla="*/ 11114 h 2148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816955" h="21485320">
                <a:moveTo>
                  <a:pt x="20636" y="0"/>
                </a:moveTo>
                <a:lnTo>
                  <a:pt x="46816955" y="0"/>
                </a:lnTo>
                <a:lnTo>
                  <a:pt x="46816955" y="11114"/>
                </a:lnTo>
                <a:lnTo>
                  <a:pt x="46816955" y="7385453"/>
                </a:lnTo>
                <a:lnTo>
                  <a:pt x="46816955" y="7639874"/>
                </a:lnTo>
                <a:lnTo>
                  <a:pt x="46816955" y="8741664"/>
                </a:lnTo>
                <a:lnTo>
                  <a:pt x="46816955" y="20296588"/>
                </a:lnTo>
                <a:lnTo>
                  <a:pt x="46217883" y="20487596"/>
                </a:lnTo>
                <a:cubicBezTo>
                  <a:pt x="37375891" y="23076520"/>
                  <a:pt x="26109951" y="16433430"/>
                  <a:pt x="14692522" y="16453010"/>
                </a:cubicBezTo>
                <a:cubicBezTo>
                  <a:pt x="9762267" y="16461466"/>
                  <a:pt x="4803768" y="17712288"/>
                  <a:pt x="0" y="21485320"/>
                </a:cubicBezTo>
                <a:lnTo>
                  <a:pt x="0" y="8741664"/>
                </a:lnTo>
                <a:lnTo>
                  <a:pt x="0" y="7385453"/>
                </a:lnTo>
                <a:lnTo>
                  <a:pt x="0" y="11114"/>
                </a:lnTo>
                <a:lnTo>
                  <a:pt x="20636" y="11114"/>
                </a:lnTo>
                <a:close/>
              </a:path>
            </a:pathLst>
          </a:custGeom>
          <a:solidFill>
            <a:schemeClr val="bg1">
              <a:alpha val="56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noAutofit/>
          </a:bodyPr>
          <a:lstStyle/>
          <a:p>
            <a:pPr algn="ctr" defTabSz="309543" hangingPunct="0"/>
            <a:endParaRPr lang="en-US" sz="1200" kern="0">
              <a:solidFill>
                <a:srgbClr val="FFFFFF"/>
              </a:solidFill>
              <a:sym typeface="Helvetica Light"/>
            </a:endParaRPr>
          </a:p>
        </p:txBody>
      </p:sp>
      <p:sp>
        <p:nvSpPr>
          <p:cNvPr id="8" name="Freeform 7"/>
          <p:cNvSpPr/>
          <p:nvPr/>
        </p:nvSpPr>
        <p:spPr>
          <a:xfrm>
            <a:off x="87" y="3213432"/>
            <a:ext cx="9143827" cy="1930069"/>
          </a:xfrm>
          <a:custGeom>
            <a:avLst/>
            <a:gdLst>
              <a:gd name="connsiteX0" fmla="*/ 14692523 w 46816955"/>
              <a:gd name="connsiteY0" fmla="*/ 44 h 9882073"/>
              <a:gd name="connsiteX1" fmla="*/ 46217883 w 46816955"/>
              <a:gd name="connsiteY1" fmla="*/ 4034631 h 9882073"/>
              <a:gd name="connsiteX2" fmla="*/ 46816955 w 46816955"/>
              <a:gd name="connsiteY2" fmla="*/ 3843623 h 9882073"/>
              <a:gd name="connsiteX3" fmla="*/ 46816955 w 46816955"/>
              <a:gd name="connsiteY3" fmla="*/ 9882073 h 9882073"/>
              <a:gd name="connsiteX4" fmla="*/ 0 w 46816955"/>
              <a:gd name="connsiteY4" fmla="*/ 9882073 h 9882073"/>
              <a:gd name="connsiteX5" fmla="*/ 0 w 46816955"/>
              <a:gd name="connsiteY5" fmla="*/ 5032355 h 9882073"/>
              <a:gd name="connsiteX6" fmla="*/ 14692523 w 46816955"/>
              <a:gd name="connsiteY6" fmla="*/ 44 h 988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55" h="9882073">
                <a:moveTo>
                  <a:pt x="14692523" y="44"/>
                </a:moveTo>
                <a:cubicBezTo>
                  <a:pt x="26109951" y="-19536"/>
                  <a:pt x="37375891" y="6623555"/>
                  <a:pt x="46217883" y="4034631"/>
                </a:cubicBezTo>
                <a:lnTo>
                  <a:pt x="46816955" y="3843623"/>
                </a:lnTo>
                <a:lnTo>
                  <a:pt x="46816955" y="9882073"/>
                </a:lnTo>
                <a:lnTo>
                  <a:pt x="0" y="9882073"/>
                </a:lnTo>
                <a:lnTo>
                  <a:pt x="0" y="5032355"/>
                </a:lnTo>
                <a:cubicBezTo>
                  <a:pt x="4803769" y="1259323"/>
                  <a:pt x="9762267" y="8500"/>
                  <a:pt x="14692523" y="44"/>
                </a:cubicBezTo>
                <a:close/>
              </a:path>
            </a:pathLst>
          </a:custGeom>
          <a:solidFill>
            <a:schemeClr val="bg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noAutofit/>
          </a:bodyPr>
          <a:lstStyle/>
          <a:p>
            <a:pPr algn="ctr" defTabSz="309543" hangingPunct="0"/>
            <a:endParaRPr lang="en-US" sz="1200" kern="0">
              <a:solidFill>
                <a:srgbClr val="FFFFFF"/>
              </a:solidFill>
              <a:sym typeface="Helvetica Light"/>
            </a:endParaRPr>
          </a:p>
        </p:txBody>
      </p:sp>
      <p:sp>
        <p:nvSpPr>
          <p:cNvPr id="28" name="Freeform 13"/>
          <p:cNvSpPr>
            <a:spLocks/>
          </p:cNvSpPr>
          <p:nvPr/>
        </p:nvSpPr>
        <p:spPr bwMode="auto">
          <a:xfrm>
            <a:off x="3423092" y="3317146"/>
            <a:ext cx="5335127" cy="1351773"/>
          </a:xfrm>
          <a:custGeom>
            <a:avLst/>
            <a:gdLst>
              <a:gd name="T0" fmla="*/ 0 w 1250"/>
              <a:gd name="T1" fmla="*/ 24 h 305"/>
              <a:gd name="T2" fmla="*/ 1250 w 1250"/>
              <a:gd name="T3" fmla="*/ 186 h 305"/>
              <a:gd name="T4" fmla="*/ 0 w 1250"/>
              <a:gd name="T5" fmla="*/ 24 h 305"/>
            </a:gdLst>
            <a:ahLst/>
            <a:cxnLst>
              <a:cxn ang="0">
                <a:pos x="T0" y="T1"/>
              </a:cxn>
              <a:cxn ang="0">
                <a:pos x="T2" y="T3"/>
              </a:cxn>
              <a:cxn ang="0">
                <a:pos x="T4" y="T5"/>
              </a:cxn>
            </a:cxnLst>
            <a:rect l="0" t="0" r="r" b="b"/>
            <a:pathLst>
              <a:path w="1250" h="305">
                <a:moveTo>
                  <a:pt x="0" y="24"/>
                </a:moveTo>
                <a:cubicBezTo>
                  <a:pt x="389" y="21"/>
                  <a:pt x="900" y="305"/>
                  <a:pt x="1250" y="186"/>
                </a:cubicBezTo>
                <a:cubicBezTo>
                  <a:pt x="856" y="265"/>
                  <a:pt x="425" y="0"/>
                  <a:pt x="0" y="24"/>
                </a:cubicBezTo>
                <a:close/>
              </a:path>
            </a:pathLst>
          </a:custGeom>
          <a:solidFill>
            <a:schemeClr val="accent1"/>
          </a:solidFill>
          <a:ln>
            <a:noFill/>
          </a:ln>
        </p:spPr>
        <p:txBody>
          <a:bodyPr vert="horz" wrap="square" lIns="17859" tIns="8930" rIns="17859" bIns="8930" numCol="1" anchor="t" anchorCtr="0" compatLnSpc="1">
            <a:prstTxWarp prst="textNoShape">
              <a:avLst/>
            </a:prstTxWarp>
          </a:bodyPr>
          <a:lstStyle/>
          <a:p>
            <a:endParaRPr lang="en-US" sz="352"/>
          </a:p>
        </p:txBody>
      </p:sp>
      <p:sp>
        <p:nvSpPr>
          <p:cNvPr id="12" name="Shape 132"/>
          <p:cNvSpPr/>
          <p:nvPr/>
        </p:nvSpPr>
        <p:spPr>
          <a:xfrm>
            <a:off x="1245054" y="4268810"/>
            <a:ext cx="6744662" cy="400110"/>
          </a:xfrm>
          <a:prstGeom prst="rect">
            <a:avLst/>
          </a:prstGeom>
          <a:ln w="12700">
            <a:miter lim="400000"/>
          </a:ln>
          <a:extLst>
            <a:ext uri="{C572A759-6A51-4108-AA02-DFA0A04FC94B}">
              <ma14:wrappingTextBoxFlag xmlns="" xmlns:ma14="http://schemas.microsoft.com/office/mac/drawingml/2011/main" val="1"/>
            </a:ext>
          </a:extLst>
        </p:spPr>
        <p:txBody>
          <a:bodyPr wrap="square" lIns="17145" rIns="17145">
            <a:spAutoFit/>
          </a:bodyPr>
          <a:lstStyle>
            <a:lvl1pPr algn="l" defTabSz="3511296">
              <a:defRPr sz="2700">
                <a:solidFill>
                  <a:srgbClr val="94999F"/>
                </a:solidFill>
                <a:latin typeface="Roboto Regular"/>
                <a:ea typeface="Roboto Regular"/>
                <a:cs typeface="Roboto Regular"/>
                <a:sym typeface="Roboto Regular"/>
              </a:defRPr>
            </a:lvl1pPr>
          </a:lstStyle>
          <a:p>
            <a:pPr hangingPunct="0"/>
            <a:r>
              <a:rPr lang="en-US" sz="2000" kern="0" dirty="0">
                <a:solidFill>
                  <a:schemeClr val="tx2">
                    <a:alpha val="83000"/>
                  </a:schemeClr>
                </a:solidFill>
                <a:latin typeface="Century Gothic" charset="0"/>
                <a:ea typeface="Century Gothic" charset="0"/>
                <a:cs typeface="Century Gothic" charset="0"/>
              </a:rPr>
              <a:t>It’s all about the contact</a:t>
            </a:r>
            <a:endParaRPr sz="2000" kern="0" dirty="0">
              <a:solidFill>
                <a:schemeClr val="tx2">
                  <a:alpha val="83000"/>
                </a:schemeClr>
              </a:solidFill>
              <a:latin typeface="Century Gothic" charset="0"/>
              <a:ea typeface="Century Gothic" charset="0"/>
              <a:cs typeface="Century Gothic" charset="0"/>
            </a:endParaRPr>
          </a:p>
        </p:txBody>
      </p:sp>
      <p:sp>
        <p:nvSpPr>
          <p:cNvPr id="13" name="TextBox 12"/>
          <p:cNvSpPr txBox="1"/>
          <p:nvPr/>
        </p:nvSpPr>
        <p:spPr>
          <a:xfrm>
            <a:off x="537939" y="3941708"/>
            <a:ext cx="4566624" cy="3616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309543" hangingPunct="0">
              <a:lnSpc>
                <a:spcPct val="70000"/>
              </a:lnSpc>
            </a:pPr>
            <a:r>
              <a:rPr lang="en-US" sz="3000" b="1" kern="0" dirty="0">
                <a:solidFill>
                  <a:schemeClr val="accent1"/>
                </a:solidFill>
                <a:latin typeface="+mj-lt"/>
                <a:ea typeface="Arial" charset="0"/>
                <a:cs typeface="Segoe UI" panose="020B0502040204020203" pitchFamily="34" charset="0"/>
                <a:sym typeface="Helvetica Light"/>
              </a:rPr>
              <a:t>Creating a New Case</a:t>
            </a:r>
          </a:p>
        </p:txBody>
      </p:sp>
    </p:spTree>
    <p:extLst>
      <p:ext uri="{BB962C8B-B14F-4D97-AF65-F5344CB8AC3E}">
        <p14:creationId xmlns:p14="http://schemas.microsoft.com/office/powerpoint/2010/main" val="31153908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3"/>
                                        </p:tgtEl>
                                        <p:attrNameLst>
                                          <p:attrName>ppt_y</p:attrName>
                                        </p:attrNameLst>
                                      </p:cBhvr>
                                      <p:tavLst>
                                        <p:tav tm="0">
                                          <p:val>
                                            <p:strVal val="#ppt_y"/>
                                          </p:val>
                                        </p:tav>
                                        <p:tav tm="100000">
                                          <p:val>
                                            <p:strVal val="#ppt_y"/>
                                          </p:val>
                                        </p:tav>
                                      </p:tavLst>
                                    </p:anim>
                                    <p:anim calcmode="lin" valueType="num">
                                      <p:cBhvr>
                                        <p:cTn id="13"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599234" y="1586977"/>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First Things First</a:t>
            </a:r>
          </a:p>
        </p:txBody>
      </p:sp>
      <p:sp>
        <p:nvSpPr>
          <p:cNvPr id="6" name="Text Placeholder 5"/>
          <p:cNvSpPr>
            <a:spLocks noGrp="1"/>
          </p:cNvSpPr>
          <p:nvPr>
            <p:ph type="body" sz="quarter" idx="12"/>
          </p:nvPr>
        </p:nvSpPr>
        <p:spPr/>
        <p:txBody>
          <a:bodyPr/>
          <a:lstStyle/>
          <a:p>
            <a:r>
              <a:rPr lang="en-US" dirty="0"/>
              <a:t>You cannot create a case without a contact</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6806" y="1247752"/>
            <a:ext cx="4684465" cy="3110239"/>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532729" y="1067552"/>
            <a:ext cx="2851993" cy="344709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Cases created via email or chat sometimes get created without a contact</a:t>
            </a:r>
          </a:p>
          <a:p>
            <a:pPr marL="285750" indent="-285750">
              <a:spcAft>
                <a:spcPts val="600"/>
              </a:spcAft>
              <a:buFont typeface="Arial" panose="020B0604020202020204" pitchFamily="34" charset="0"/>
              <a:buChar char="•"/>
            </a:pPr>
            <a:r>
              <a:rPr lang="en-US" sz="1600" dirty="0"/>
              <a:t>However, you as a support agent cannot create a case without a contact</a:t>
            </a:r>
          </a:p>
          <a:p>
            <a:pPr marL="285750" indent="-285750">
              <a:spcAft>
                <a:spcPts val="600"/>
              </a:spcAft>
              <a:buFont typeface="Arial" panose="020B0604020202020204" pitchFamily="34" charset="0"/>
              <a:buChar char="•"/>
            </a:pPr>
            <a:r>
              <a:rPr lang="en-US" sz="1600" dirty="0"/>
              <a:t>And you cannot take ownership of a case, or change a case owner, without first assigning a contact</a:t>
            </a:r>
          </a:p>
        </p:txBody>
      </p:sp>
    </p:spTree>
    <p:extLst>
      <p:ext uri="{BB962C8B-B14F-4D97-AF65-F5344CB8AC3E}">
        <p14:creationId xmlns:p14="http://schemas.microsoft.com/office/powerpoint/2010/main" val="2058272385"/>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05404" y="394779"/>
            <a:ext cx="8333191" cy="361371"/>
          </a:xfrm>
        </p:spPr>
        <p:txBody>
          <a:bodyPr/>
          <a:lstStyle/>
          <a:p>
            <a:r>
              <a:rPr lang="en-US" sz="4000" dirty="0"/>
              <a:t>Salesforce: A very powerful application when it comes to producing meaningful data for a wide variety of stakeholders</a:t>
            </a:r>
          </a:p>
          <a:p>
            <a:endParaRPr lang="en-US" dirty="0"/>
          </a:p>
        </p:txBody>
      </p:sp>
      <p:sp>
        <p:nvSpPr>
          <p:cNvPr id="5" name="Content Placeholder 4"/>
          <p:cNvSpPr>
            <a:spLocks noGrp="1"/>
          </p:cNvSpPr>
          <p:nvPr>
            <p:ph sz="quarter" idx="13"/>
          </p:nvPr>
        </p:nvSpPr>
        <p:spPr>
          <a:xfrm>
            <a:off x="363536" y="3190672"/>
            <a:ext cx="8416925" cy="1455028"/>
          </a:xfrm>
        </p:spPr>
        <p:txBody>
          <a:bodyPr/>
          <a:lstStyle/>
          <a:p>
            <a:pPr lvl="0">
              <a:spcAft>
                <a:spcPts val="0"/>
              </a:spcAft>
            </a:pPr>
            <a:r>
              <a:rPr lang="en-US" sz="4000" b="1" spc="100" dirty="0">
                <a:solidFill>
                  <a:srgbClr val="EE2845"/>
                </a:solidFill>
              </a:rPr>
              <a:t>User Experience? </a:t>
            </a:r>
            <a:r>
              <a:rPr lang="en-US" sz="4000" b="1" spc="100" dirty="0" err="1">
                <a:solidFill>
                  <a:srgbClr val="EE2845"/>
                </a:solidFill>
              </a:rPr>
              <a:t>Uhh</a:t>
            </a:r>
            <a:r>
              <a:rPr lang="en-US" sz="4000" b="1" spc="100" dirty="0">
                <a:solidFill>
                  <a:srgbClr val="EE2845"/>
                </a:solidFill>
              </a:rPr>
              <a:t>… not so much</a:t>
            </a:r>
          </a:p>
          <a:p>
            <a:endParaRPr lang="en-US" dirty="0"/>
          </a:p>
          <a:p>
            <a:endParaRPr lang="en-US" dirty="0"/>
          </a:p>
        </p:txBody>
      </p:sp>
    </p:spTree>
    <p:extLst>
      <p:ext uri="{BB962C8B-B14F-4D97-AF65-F5344CB8AC3E}">
        <p14:creationId xmlns:p14="http://schemas.microsoft.com/office/powerpoint/2010/main" val="123983231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599234" y="1586977"/>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Searching for a contact</a:t>
            </a:r>
          </a:p>
        </p:txBody>
      </p:sp>
      <p:sp>
        <p:nvSpPr>
          <p:cNvPr id="6" name="Text Placeholder 5"/>
          <p:cNvSpPr>
            <a:spLocks noGrp="1"/>
          </p:cNvSpPr>
          <p:nvPr>
            <p:ph type="body" sz="quarter" idx="12"/>
          </p:nvPr>
        </p:nvSpPr>
        <p:spPr/>
        <p:txBody>
          <a:bodyPr/>
          <a:lstStyle/>
          <a:p>
            <a:r>
              <a:rPr lang="en-US" dirty="0"/>
              <a:t>Just type the contact name in the Search Bar</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6743" y="1247752"/>
            <a:ext cx="4144591" cy="3110239"/>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532729" y="1067552"/>
            <a:ext cx="2851993" cy="409342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They may or may not come up when you search</a:t>
            </a:r>
          </a:p>
          <a:p>
            <a:pPr marL="285750" indent="-285750">
              <a:spcAft>
                <a:spcPts val="600"/>
              </a:spcAft>
              <a:buFont typeface="Arial" panose="020B0604020202020204" pitchFamily="34" charset="0"/>
              <a:buChar char="•"/>
            </a:pPr>
            <a:r>
              <a:rPr lang="en-US" sz="1600" dirty="0"/>
              <a:t>You also can search for the jurisdiction and scroll through the account contact lists</a:t>
            </a:r>
          </a:p>
          <a:p>
            <a:pPr marL="285750" indent="-285750">
              <a:spcAft>
                <a:spcPts val="600"/>
              </a:spcAft>
              <a:buFont typeface="Arial" panose="020B0604020202020204" pitchFamily="34" charset="0"/>
              <a:buChar char="•"/>
            </a:pPr>
            <a:r>
              <a:rPr lang="en-US" sz="1600" dirty="0"/>
              <a:t>You can search for a phone number or an email</a:t>
            </a:r>
          </a:p>
          <a:p>
            <a:pPr marL="285750" indent="-285750">
              <a:spcAft>
                <a:spcPts val="600"/>
              </a:spcAft>
              <a:buFont typeface="Arial" panose="020B0604020202020204" pitchFamily="34" charset="0"/>
              <a:buChar char="•"/>
            </a:pPr>
            <a:r>
              <a:rPr lang="en-US" sz="1600" dirty="0"/>
              <a:t>If you cannot find them, you will need to enter them into the system as a  contact</a:t>
            </a:r>
          </a:p>
          <a:p>
            <a:pPr marL="285750" indent="-285750">
              <a:spcAft>
                <a:spcPts val="600"/>
              </a:spcAft>
              <a:buFont typeface="Arial" panose="020B0604020202020204" pitchFamily="34" charset="0"/>
              <a:buChar char="•"/>
            </a:pPr>
            <a:endParaRPr lang="en-US" sz="1600" dirty="0"/>
          </a:p>
        </p:txBody>
      </p:sp>
    </p:spTree>
    <p:extLst>
      <p:ext uri="{BB962C8B-B14F-4D97-AF65-F5344CB8AC3E}">
        <p14:creationId xmlns:p14="http://schemas.microsoft.com/office/powerpoint/2010/main" val="1855272000"/>
      </p:ext>
    </p:extLst>
  </p:cSld>
  <p:clrMapOvr>
    <a:masterClrMapping/>
  </p:clrMapOvr>
  <p:transition spd="slow">
    <p:cove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599234" y="1586977"/>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Time to Search for a Contact</a:t>
            </a:r>
          </a:p>
        </p:txBody>
      </p:sp>
      <p:sp>
        <p:nvSpPr>
          <p:cNvPr id="6" name="Text Placeholder 5"/>
          <p:cNvSpPr>
            <a:spLocks noGrp="1"/>
          </p:cNvSpPr>
          <p:nvPr>
            <p:ph type="body" sz="quarter" idx="12"/>
          </p:nvPr>
        </p:nvSpPr>
        <p:spPr/>
        <p:txBody>
          <a:bodyPr/>
          <a:lstStyle/>
          <a:p>
            <a:r>
              <a:rPr lang="en-US" dirty="0"/>
              <a:t>Pull a name out of the envelope and search for that contact</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6743" y="1247752"/>
            <a:ext cx="4144591" cy="3110239"/>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453803" y="1369109"/>
            <a:ext cx="2851993" cy="286232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Type the name in the Search Bar</a:t>
            </a:r>
          </a:p>
          <a:p>
            <a:pPr marL="285750" indent="-285750">
              <a:spcAft>
                <a:spcPts val="600"/>
              </a:spcAft>
              <a:buFont typeface="Arial" panose="020B0604020202020204" pitchFamily="34" charset="0"/>
              <a:buChar char="•"/>
            </a:pPr>
            <a:r>
              <a:rPr lang="en-US" sz="1600" dirty="0"/>
              <a:t>Click the client name</a:t>
            </a:r>
          </a:p>
          <a:p>
            <a:pPr marL="285750" indent="-285750">
              <a:spcAft>
                <a:spcPts val="600"/>
              </a:spcAft>
              <a:buFont typeface="Arial" panose="020B0604020202020204" pitchFamily="34" charset="0"/>
              <a:buChar char="•"/>
            </a:pPr>
            <a:r>
              <a:rPr lang="en-US" sz="1600" dirty="0"/>
              <a:t>Type the Jurisdiction ‘</a:t>
            </a:r>
            <a:r>
              <a:rPr lang="en-US" sz="1600" b="1" dirty="0" err="1"/>
              <a:t>Sampleville</a:t>
            </a:r>
            <a:r>
              <a:rPr lang="en-US" sz="1600" dirty="0"/>
              <a:t>’ in the Search Bar to search for your contact via the account</a:t>
            </a:r>
          </a:p>
          <a:p>
            <a:pPr marL="285750" indent="-285750">
              <a:spcAft>
                <a:spcPts val="600"/>
              </a:spcAft>
              <a:buFont typeface="Arial" panose="020B0604020202020204" pitchFamily="34" charset="0"/>
              <a:buChar char="•"/>
            </a:pPr>
            <a:r>
              <a:rPr lang="en-US" sz="1600" dirty="0"/>
              <a:t>Click the client name</a:t>
            </a:r>
          </a:p>
          <a:p>
            <a:pPr marL="285750" indent="-285750">
              <a:spcAft>
                <a:spcPts val="600"/>
              </a:spcAft>
              <a:buFont typeface="Arial" panose="020B0604020202020204" pitchFamily="34" charset="0"/>
              <a:buChar char="•"/>
            </a:pPr>
            <a:endParaRPr lang="en-US" sz="1600" dirty="0"/>
          </a:p>
        </p:txBody>
      </p:sp>
    </p:spTree>
    <p:extLst>
      <p:ext uri="{BB962C8B-B14F-4D97-AF65-F5344CB8AC3E}">
        <p14:creationId xmlns:p14="http://schemas.microsoft.com/office/powerpoint/2010/main" val="1513624354"/>
      </p:ext>
    </p:extLst>
  </p:cSld>
  <p:clrMapOvr>
    <a:masterClrMapping/>
  </p:clrMapOvr>
  <p:transition spd="slow">
    <p:cove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346315" y="1348056"/>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Creating a Contact</a:t>
            </a:r>
          </a:p>
        </p:txBody>
      </p:sp>
      <p:sp>
        <p:nvSpPr>
          <p:cNvPr id="6" name="Text Placeholder 5"/>
          <p:cNvSpPr>
            <a:spLocks noGrp="1"/>
          </p:cNvSpPr>
          <p:nvPr>
            <p:ph type="body" sz="quarter" idx="12"/>
          </p:nvPr>
        </p:nvSpPr>
        <p:spPr/>
        <p:txBody>
          <a:bodyPr/>
          <a:lstStyle/>
          <a:p>
            <a:r>
              <a:rPr lang="en-US" dirty="0"/>
              <a:t>When the contact calling or emailing is not in SF</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8375" y="1167738"/>
            <a:ext cx="5297786" cy="2808023"/>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463038" y="1144194"/>
            <a:ext cx="2696533" cy="320087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Type the name of the agency or jurisdiction to which the client belongs in the search bar</a:t>
            </a:r>
          </a:p>
          <a:p>
            <a:pPr marL="285750" indent="-285750">
              <a:spcAft>
                <a:spcPts val="600"/>
              </a:spcAft>
              <a:buFont typeface="Arial" panose="020B0604020202020204" pitchFamily="34" charset="0"/>
              <a:buChar char="•"/>
            </a:pPr>
            <a:r>
              <a:rPr lang="en-US" sz="1600" dirty="0"/>
              <a:t>Click on the appropriate account</a:t>
            </a:r>
          </a:p>
          <a:p>
            <a:pPr marL="285750" indent="-285750">
              <a:spcAft>
                <a:spcPts val="600"/>
              </a:spcAft>
              <a:buFont typeface="Arial" panose="020B0604020202020204" pitchFamily="34" charset="0"/>
              <a:buChar char="•"/>
            </a:pPr>
            <a:r>
              <a:rPr lang="en-US" sz="1600" dirty="0"/>
              <a:t>If there are multiple possibilities, make sure the account type is </a:t>
            </a:r>
            <a:r>
              <a:rPr lang="en-US" sz="1600" b="1" dirty="0"/>
              <a:t>customer</a:t>
            </a:r>
            <a:r>
              <a:rPr lang="en-US" sz="1600" dirty="0"/>
              <a:t>. That can help narrow it down.</a:t>
            </a:r>
            <a:endParaRPr lang="en-US" sz="1600" b="1" dirty="0"/>
          </a:p>
        </p:txBody>
      </p:sp>
      <p:sp>
        <p:nvSpPr>
          <p:cNvPr id="3" name="Rectangle 2">
            <a:extLst>
              <a:ext uri="{FF2B5EF4-FFF2-40B4-BE49-F238E27FC236}">
                <a16:creationId xmlns:a16="http://schemas.microsoft.com/office/drawing/2014/main" id="{267A2524-6C34-4239-A4AD-3DEE3F99E473}"/>
              </a:ext>
            </a:extLst>
          </p:cNvPr>
          <p:cNvSpPr/>
          <p:nvPr/>
        </p:nvSpPr>
        <p:spPr>
          <a:xfrm>
            <a:off x="5184843" y="1138136"/>
            <a:ext cx="2061127" cy="28331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0DD60122-F22A-4CBD-B93E-B4806B55DF3C}"/>
              </a:ext>
            </a:extLst>
          </p:cNvPr>
          <p:cNvCxnSpPr/>
          <p:nvPr/>
        </p:nvCxnSpPr>
        <p:spPr>
          <a:xfrm flipV="1">
            <a:off x="3164888" y="1245140"/>
            <a:ext cx="1864312" cy="43194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D28FC24-106E-4AE4-93D7-F20FC177D6E9}"/>
              </a:ext>
            </a:extLst>
          </p:cNvPr>
          <p:cNvCxnSpPr>
            <a:cxnSpLocks/>
          </p:cNvCxnSpPr>
          <p:nvPr/>
        </p:nvCxnSpPr>
        <p:spPr>
          <a:xfrm>
            <a:off x="2977325" y="2744632"/>
            <a:ext cx="1273662" cy="83514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3" name="Arrow: Bent-Up 32">
            <a:extLst>
              <a:ext uri="{FF2B5EF4-FFF2-40B4-BE49-F238E27FC236}">
                <a16:creationId xmlns:a16="http://schemas.microsoft.com/office/drawing/2014/main" id="{9C201275-9969-43C7-8D4E-A6B41CE3826E}"/>
              </a:ext>
            </a:extLst>
          </p:cNvPr>
          <p:cNvSpPr/>
          <p:nvPr/>
        </p:nvSpPr>
        <p:spPr>
          <a:xfrm>
            <a:off x="2977325" y="3682695"/>
            <a:ext cx="2696534" cy="215665"/>
          </a:xfrm>
          <a:prstGeom prst="bentUpArrow">
            <a:avLst/>
          </a:prstGeom>
          <a:solidFill>
            <a:srgbClr val="C0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3325275"/>
      </p:ext>
    </p:extLst>
  </p:cSld>
  <p:clrMapOvr>
    <a:masterClrMapping/>
  </p:clrMapOvr>
  <p:transition spd="slow">
    <p:cove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346315" y="1348056"/>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Creating a Contact</a:t>
            </a:r>
          </a:p>
        </p:txBody>
      </p:sp>
      <p:sp>
        <p:nvSpPr>
          <p:cNvPr id="6" name="Text Placeholder 5"/>
          <p:cNvSpPr>
            <a:spLocks noGrp="1"/>
          </p:cNvSpPr>
          <p:nvPr>
            <p:ph type="body" sz="quarter" idx="12"/>
          </p:nvPr>
        </p:nvSpPr>
        <p:spPr/>
        <p:txBody>
          <a:bodyPr/>
          <a:lstStyle/>
          <a:p>
            <a:r>
              <a:rPr lang="en-US" dirty="0"/>
              <a:t>When the contact calling or emailing is not in SF</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1332" y="1285606"/>
            <a:ext cx="5012647" cy="2808023"/>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542777" y="1348056"/>
            <a:ext cx="2696533" cy="164660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Scroll down the account page to the ‘Related Contacts’ section</a:t>
            </a:r>
          </a:p>
          <a:p>
            <a:pPr marL="285750" indent="-285750">
              <a:spcAft>
                <a:spcPts val="600"/>
              </a:spcAft>
              <a:buFont typeface="Arial" panose="020B0604020202020204" pitchFamily="34" charset="0"/>
              <a:buChar char="•"/>
            </a:pPr>
            <a:r>
              <a:rPr lang="en-US" sz="1600" dirty="0"/>
              <a:t>Click the ‘New Contact’ button</a:t>
            </a:r>
          </a:p>
        </p:txBody>
      </p:sp>
      <p:sp>
        <p:nvSpPr>
          <p:cNvPr id="3" name="Rectangle 2">
            <a:extLst>
              <a:ext uri="{FF2B5EF4-FFF2-40B4-BE49-F238E27FC236}">
                <a16:creationId xmlns:a16="http://schemas.microsoft.com/office/drawing/2014/main" id="{267A2524-6C34-4239-A4AD-3DEE3F99E473}"/>
              </a:ext>
            </a:extLst>
          </p:cNvPr>
          <p:cNvSpPr/>
          <p:nvPr/>
        </p:nvSpPr>
        <p:spPr>
          <a:xfrm>
            <a:off x="3541437" y="2136096"/>
            <a:ext cx="956140" cy="28331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0DD60122-F22A-4CBD-B93E-B4806B55DF3C}"/>
              </a:ext>
            </a:extLst>
          </p:cNvPr>
          <p:cNvCxnSpPr>
            <a:cxnSpLocks/>
          </p:cNvCxnSpPr>
          <p:nvPr/>
        </p:nvCxnSpPr>
        <p:spPr>
          <a:xfrm>
            <a:off x="3164888" y="1677086"/>
            <a:ext cx="398806" cy="37973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3" name="Arrow: Bent-Up 32">
            <a:extLst>
              <a:ext uri="{FF2B5EF4-FFF2-40B4-BE49-F238E27FC236}">
                <a16:creationId xmlns:a16="http://schemas.microsoft.com/office/drawing/2014/main" id="{9C201275-9969-43C7-8D4E-A6B41CE3826E}"/>
              </a:ext>
            </a:extLst>
          </p:cNvPr>
          <p:cNvSpPr/>
          <p:nvPr/>
        </p:nvSpPr>
        <p:spPr>
          <a:xfrm>
            <a:off x="2671240" y="2467218"/>
            <a:ext cx="2696534" cy="215665"/>
          </a:xfrm>
          <a:prstGeom prst="bentUpArrow">
            <a:avLst/>
          </a:prstGeom>
          <a:solidFill>
            <a:srgbClr val="C0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D5B42FA-8D47-4C2B-81D5-40C24A58858E}"/>
              </a:ext>
            </a:extLst>
          </p:cNvPr>
          <p:cNvSpPr/>
          <p:nvPr/>
        </p:nvSpPr>
        <p:spPr>
          <a:xfrm>
            <a:off x="5029199" y="2145786"/>
            <a:ext cx="528123" cy="21566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3083297"/>
      </p:ext>
    </p:extLst>
  </p:cSld>
  <p:clrMapOvr>
    <a:masterClrMapping/>
  </p:clrMapOvr>
  <p:transition spd="slow">
    <p:cove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346315" y="1348056"/>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Let’s Create a New Contact for </a:t>
            </a:r>
            <a:r>
              <a:rPr lang="en-US" dirty="0" err="1">
                <a:solidFill>
                  <a:srgbClr val="FF0000"/>
                </a:solidFill>
              </a:rPr>
              <a:t>Sampleville</a:t>
            </a:r>
            <a:r>
              <a:rPr lang="en-US" dirty="0">
                <a:solidFill>
                  <a:srgbClr val="FF0000"/>
                </a:solidFill>
              </a:rPr>
              <a:t>!</a:t>
            </a:r>
          </a:p>
        </p:txBody>
      </p:sp>
      <p:sp>
        <p:nvSpPr>
          <p:cNvPr id="6" name="Text Placeholder 5"/>
          <p:cNvSpPr>
            <a:spLocks noGrp="1"/>
          </p:cNvSpPr>
          <p:nvPr>
            <p:ph type="body" sz="quarter" idx="12"/>
          </p:nvPr>
        </p:nvSpPr>
        <p:spPr/>
        <p:txBody>
          <a:bodyPr/>
          <a:lstStyle/>
          <a:p>
            <a:r>
              <a:rPr lang="en-US" dirty="0"/>
              <a:t>Pull a name out of the envelope and create that contact</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1332" y="1309905"/>
            <a:ext cx="5012647" cy="2759425"/>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532144" y="1063645"/>
            <a:ext cx="2696533" cy="358559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Scroll down the New Contact page to the ‘</a:t>
            </a:r>
            <a:r>
              <a:rPr lang="en-US" sz="1600" b="1" dirty="0"/>
              <a:t>Contact Information</a:t>
            </a:r>
            <a:r>
              <a:rPr lang="en-US" sz="1600" dirty="0"/>
              <a:t>’ section</a:t>
            </a:r>
          </a:p>
          <a:p>
            <a:pPr marL="285750" indent="-285750">
              <a:spcAft>
                <a:spcPts val="600"/>
              </a:spcAft>
              <a:buFont typeface="Arial" panose="020B0604020202020204" pitchFamily="34" charset="0"/>
              <a:buChar char="•"/>
            </a:pPr>
            <a:r>
              <a:rPr lang="en-US" sz="1600" dirty="0"/>
              <a:t>Fill in: </a:t>
            </a:r>
          </a:p>
          <a:p>
            <a:pPr marL="514350" lvl="1" indent="-285750">
              <a:spcAft>
                <a:spcPts val="600"/>
              </a:spcAft>
              <a:buFont typeface="Arial" panose="020B0604020202020204" pitchFamily="34" charset="0"/>
              <a:buChar char="•"/>
            </a:pPr>
            <a:r>
              <a:rPr lang="en-US" sz="1600" dirty="0"/>
              <a:t>First Name</a:t>
            </a:r>
          </a:p>
          <a:p>
            <a:pPr marL="514350" lvl="1" indent="-285750">
              <a:spcAft>
                <a:spcPts val="600"/>
              </a:spcAft>
              <a:buFont typeface="Arial" panose="020B0604020202020204" pitchFamily="34" charset="0"/>
              <a:buChar char="•"/>
            </a:pPr>
            <a:r>
              <a:rPr lang="en-US" sz="1600" dirty="0"/>
              <a:t>Last Name</a:t>
            </a:r>
          </a:p>
          <a:p>
            <a:pPr marL="514350" lvl="1" indent="-285750">
              <a:spcAft>
                <a:spcPts val="600"/>
              </a:spcAft>
              <a:buFont typeface="Arial" panose="020B0604020202020204" pitchFamily="34" charset="0"/>
              <a:buChar char="•"/>
            </a:pPr>
            <a:r>
              <a:rPr lang="en-US" sz="1600" dirty="0"/>
              <a:t>Email</a:t>
            </a:r>
          </a:p>
          <a:p>
            <a:pPr marL="514350" lvl="1" indent="-285750">
              <a:spcAft>
                <a:spcPts val="600"/>
              </a:spcAft>
              <a:buFont typeface="Arial" panose="020B0604020202020204" pitchFamily="34" charset="0"/>
              <a:buChar char="•"/>
            </a:pPr>
            <a:r>
              <a:rPr lang="en-US" sz="1600" dirty="0"/>
              <a:t>Phone</a:t>
            </a:r>
          </a:p>
          <a:p>
            <a:pPr marL="514350" lvl="1" indent="-285750">
              <a:spcAft>
                <a:spcPts val="600"/>
              </a:spcAft>
              <a:buFont typeface="Arial" panose="020B0604020202020204" pitchFamily="34" charset="0"/>
              <a:buChar char="•"/>
            </a:pPr>
            <a:r>
              <a:rPr lang="en-US" sz="1600" dirty="0"/>
              <a:t>Support Role</a:t>
            </a:r>
          </a:p>
          <a:p>
            <a:pPr marL="285750" indent="-285750">
              <a:spcAft>
                <a:spcPts val="600"/>
              </a:spcAft>
              <a:buFont typeface="Arial" panose="020B0604020202020204" pitchFamily="34" charset="0"/>
              <a:buChar char="•"/>
            </a:pPr>
            <a:r>
              <a:rPr lang="en-US" sz="1600" dirty="0"/>
              <a:t>Scroll to the top and click ‘</a:t>
            </a:r>
            <a:r>
              <a:rPr lang="en-US" sz="1600" b="1" dirty="0"/>
              <a:t>Save</a:t>
            </a:r>
            <a:r>
              <a:rPr lang="en-US" sz="1600" dirty="0"/>
              <a:t>’</a:t>
            </a:r>
          </a:p>
        </p:txBody>
      </p:sp>
      <p:sp>
        <p:nvSpPr>
          <p:cNvPr id="3" name="Rectangle 2">
            <a:extLst>
              <a:ext uri="{FF2B5EF4-FFF2-40B4-BE49-F238E27FC236}">
                <a16:creationId xmlns:a16="http://schemas.microsoft.com/office/drawing/2014/main" id="{267A2524-6C34-4239-A4AD-3DEE3F99E473}"/>
              </a:ext>
            </a:extLst>
          </p:cNvPr>
          <p:cNvSpPr/>
          <p:nvPr/>
        </p:nvSpPr>
        <p:spPr>
          <a:xfrm>
            <a:off x="3541437" y="2136096"/>
            <a:ext cx="956140" cy="28331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D5B42FA-8D47-4C2B-81D5-40C24A58858E}"/>
              </a:ext>
            </a:extLst>
          </p:cNvPr>
          <p:cNvSpPr/>
          <p:nvPr/>
        </p:nvSpPr>
        <p:spPr>
          <a:xfrm>
            <a:off x="3681332" y="3457341"/>
            <a:ext cx="528123" cy="21566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017572"/>
      </p:ext>
    </p:extLst>
  </p:cSld>
  <p:clrMapOvr>
    <a:masterClrMapping/>
  </p:clrMapOvr>
  <p:transition spd="slow">
    <p:cove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346315" y="1348056"/>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NOW we can create a case</a:t>
            </a:r>
          </a:p>
        </p:txBody>
      </p:sp>
      <p:sp>
        <p:nvSpPr>
          <p:cNvPr id="6" name="Text Placeholder 5"/>
          <p:cNvSpPr>
            <a:spLocks noGrp="1"/>
          </p:cNvSpPr>
          <p:nvPr>
            <p:ph type="body" sz="quarter" idx="12"/>
          </p:nvPr>
        </p:nvSpPr>
        <p:spPr/>
        <p:txBody>
          <a:bodyPr/>
          <a:lstStyle/>
          <a:p>
            <a:r>
              <a:rPr lang="en-US" dirty="0"/>
              <a:t>But the case also needs to be created with an asset</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1332" y="1561377"/>
            <a:ext cx="5012647" cy="2256480"/>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532144" y="1063645"/>
            <a:ext cx="2696533" cy="327782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Supported Assets are the products which the client has purchased</a:t>
            </a:r>
          </a:p>
          <a:p>
            <a:pPr marL="285750" indent="-285750">
              <a:spcAft>
                <a:spcPts val="600"/>
              </a:spcAft>
              <a:buFont typeface="Arial" panose="020B0604020202020204" pitchFamily="34" charset="0"/>
              <a:buChar char="•"/>
            </a:pPr>
            <a:r>
              <a:rPr lang="en-US" sz="1600" dirty="0"/>
              <a:t>Asset names can sometimes be vague, especially for leg</a:t>
            </a:r>
          </a:p>
          <a:p>
            <a:pPr marL="285750" indent="-285750">
              <a:spcAft>
                <a:spcPts val="600"/>
              </a:spcAft>
              <a:buFont typeface="Arial" panose="020B0604020202020204" pitchFamily="34" charset="0"/>
              <a:buChar char="•"/>
            </a:pPr>
            <a:r>
              <a:rPr lang="en-US" sz="1600" dirty="0"/>
              <a:t>Not sure? Choose an asset within the product group</a:t>
            </a:r>
          </a:p>
          <a:p>
            <a:pPr marL="285750" indent="-285750">
              <a:spcAft>
                <a:spcPts val="600"/>
              </a:spcAft>
              <a:buFont typeface="Arial" panose="020B0604020202020204" pitchFamily="34" charset="0"/>
              <a:buChar char="•"/>
            </a:pPr>
            <a:r>
              <a:rPr lang="en-US" sz="1600" dirty="0"/>
              <a:t>Click the ‘</a:t>
            </a:r>
            <a:r>
              <a:rPr lang="en-US" sz="1600" b="1" dirty="0"/>
              <a:t>Create Case</a:t>
            </a:r>
            <a:r>
              <a:rPr lang="en-US" sz="1600" dirty="0"/>
              <a:t>’ button</a:t>
            </a:r>
          </a:p>
        </p:txBody>
      </p:sp>
      <p:sp>
        <p:nvSpPr>
          <p:cNvPr id="12" name="Rectangle 11">
            <a:extLst>
              <a:ext uri="{FF2B5EF4-FFF2-40B4-BE49-F238E27FC236}">
                <a16:creationId xmlns:a16="http://schemas.microsoft.com/office/drawing/2014/main" id="{5D5B42FA-8D47-4C2B-81D5-40C24A58858E}"/>
              </a:ext>
            </a:extLst>
          </p:cNvPr>
          <p:cNvSpPr/>
          <p:nvPr/>
        </p:nvSpPr>
        <p:spPr>
          <a:xfrm>
            <a:off x="3681332" y="3472774"/>
            <a:ext cx="1328413" cy="20023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9257311"/>
      </p:ext>
    </p:extLst>
  </p:cSld>
  <p:clrMapOvr>
    <a:masterClrMapping/>
  </p:clrMapOvr>
  <p:transition spd="slow">
    <p:cove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346315" y="1348056"/>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The Case Creation Fields</a:t>
            </a:r>
          </a:p>
        </p:txBody>
      </p:sp>
      <p:sp>
        <p:nvSpPr>
          <p:cNvPr id="6" name="Text Placeholder 5"/>
          <p:cNvSpPr>
            <a:spLocks noGrp="1"/>
          </p:cNvSpPr>
          <p:nvPr>
            <p:ph type="body" sz="quarter" idx="12"/>
          </p:nvPr>
        </p:nvSpPr>
        <p:spPr/>
        <p:txBody>
          <a:bodyPr/>
          <a:lstStyle/>
          <a:p>
            <a:r>
              <a:rPr lang="en-US" dirty="0"/>
              <a:t>Assigning a case to a queue or an agent</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9870" y="1063645"/>
            <a:ext cx="4934526" cy="3277820"/>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500261" y="1348056"/>
            <a:ext cx="2696533" cy="295465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Case assignment defaults to Tier 1 Support</a:t>
            </a:r>
          </a:p>
          <a:p>
            <a:pPr marL="285750" indent="-285750">
              <a:spcAft>
                <a:spcPts val="600"/>
              </a:spcAft>
              <a:buFont typeface="Arial" panose="020B0604020202020204" pitchFamily="34" charset="0"/>
              <a:buChar char="•"/>
            </a:pPr>
            <a:r>
              <a:rPr lang="en-US" sz="1600" dirty="0"/>
              <a:t>If you are not taking the case, leave this field alone</a:t>
            </a:r>
          </a:p>
          <a:p>
            <a:pPr marL="285750" indent="-285750">
              <a:spcAft>
                <a:spcPts val="600"/>
              </a:spcAft>
              <a:buFont typeface="Arial" panose="020B0604020202020204" pitchFamily="34" charset="0"/>
              <a:buChar char="•"/>
            </a:pPr>
            <a:r>
              <a:rPr lang="en-US" sz="1600" dirty="0"/>
              <a:t>If you are taking the case yourself, click the dropdown arrow to the right and select ‘Creator’</a:t>
            </a:r>
          </a:p>
        </p:txBody>
      </p:sp>
      <p:sp>
        <p:nvSpPr>
          <p:cNvPr id="3" name="Rectangle 2">
            <a:extLst>
              <a:ext uri="{FF2B5EF4-FFF2-40B4-BE49-F238E27FC236}">
                <a16:creationId xmlns:a16="http://schemas.microsoft.com/office/drawing/2014/main" id="{B203727D-7EA1-4B50-8150-73071FDADE18}"/>
              </a:ext>
            </a:extLst>
          </p:cNvPr>
          <p:cNvSpPr/>
          <p:nvPr/>
        </p:nvSpPr>
        <p:spPr>
          <a:xfrm>
            <a:off x="4066162" y="2694562"/>
            <a:ext cx="2354093" cy="33074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7253596"/>
      </p:ext>
    </p:extLst>
  </p:cSld>
  <p:clrMapOvr>
    <a:masterClrMapping/>
  </p:clrMapOvr>
  <p:transition spd="slow">
    <p:cove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5528647" y="1503699"/>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The Case Creation Fields</a:t>
            </a:r>
          </a:p>
        </p:txBody>
      </p:sp>
      <p:sp>
        <p:nvSpPr>
          <p:cNvPr id="6" name="Text Placeholder 5"/>
          <p:cNvSpPr>
            <a:spLocks noGrp="1"/>
          </p:cNvSpPr>
          <p:nvPr>
            <p:ph type="body" sz="quarter" idx="12"/>
          </p:nvPr>
        </p:nvSpPr>
        <p:spPr>
          <a:xfrm>
            <a:off x="1330536" y="599186"/>
            <a:ext cx="7388161" cy="283315"/>
          </a:xfrm>
        </p:spPr>
        <p:txBody>
          <a:bodyPr/>
          <a:lstStyle/>
          <a:p>
            <a:r>
              <a:rPr lang="en-US" dirty="0"/>
              <a:t>Setting a case </a:t>
            </a:r>
            <a:r>
              <a:rPr lang="en-US" b="1" dirty="0"/>
              <a:t>priority</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rotWithShape="1">
          <a:blip r:embed="rId2">
            <a:extLst>
              <a:ext uri="{28A0092B-C50C-407E-A947-70E740481C1C}">
                <a14:useLocalDpi xmlns:a14="http://schemas.microsoft.com/office/drawing/2010/main" val="0"/>
              </a:ext>
            </a:extLst>
          </a:blip>
          <a:srcRect r="43508"/>
          <a:stretch/>
        </p:blipFill>
        <p:spPr>
          <a:xfrm>
            <a:off x="5879961" y="1063645"/>
            <a:ext cx="2787602" cy="3277820"/>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476437" y="1266494"/>
            <a:ext cx="4830496" cy="327782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b="1" dirty="0"/>
              <a:t>Priority 4 is the default – normal priority </a:t>
            </a:r>
            <a:r>
              <a:rPr lang="en-US" sz="1600" dirty="0"/>
              <a:t>– will be used for almost all cases</a:t>
            </a:r>
          </a:p>
          <a:p>
            <a:pPr marL="285750" indent="-285750">
              <a:spcAft>
                <a:spcPts val="600"/>
              </a:spcAft>
              <a:buFont typeface="Arial" panose="020B0604020202020204" pitchFamily="34" charset="0"/>
              <a:buChar char="•"/>
            </a:pPr>
            <a:r>
              <a:rPr lang="en-US" sz="1600" b="1" dirty="0"/>
              <a:t>Priority 3 </a:t>
            </a:r>
            <a:r>
              <a:rPr lang="en-US" sz="1600" dirty="0"/>
              <a:t>– major feature not working for 1 client w/ acceptable workaround (rarely used)</a:t>
            </a:r>
          </a:p>
          <a:p>
            <a:pPr marL="285750" indent="-285750">
              <a:spcAft>
                <a:spcPts val="600"/>
              </a:spcAft>
              <a:buFont typeface="Arial" panose="020B0604020202020204" pitchFamily="34" charset="0"/>
              <a:buChar char="•"/>
            </a:pPr>
            <a:r>
              <a:rPr lang="en-US" sz="1600" b="1" dirty="0"/>
              <a:t>Priority 2 </a:t>
            </a:r>
            <a:r>
              <a:rPr lang="en-US" sz="1600" dirty="0"/>
              <a:t>– major feature not working or system down w/ no workaround for 1 client (rarely used)</a:t>
            </a:r>
          </a:p>
          <a:p>
            <a:pPr marL="285750" indent="-285750">
              <a:spcAft>
                <a:spcPts val="600"/>
              </a:spcAft>
              <a:buFont typeface="Arial" panose="020B0604020202020204" pitchFamily="34" charset="0"/>
              <a:buChar char="•"/>
            </a:pPr>
            <a:r>
              <a:rPr lang="en-US" sz="1600" b="1" dirty="0"/>
              <a:t>Priority 1 </a:t>
            </a:r>
            <a:r>
              <a:rPr lang="en-US" sz="1600" dirty="0"/>
              <a:t>– major feature not working, or application is entirely down. No workaround. Affects more than one client or all clients </a:t>
            </a:r>
          </a:p>
        </p:txBody>
      </p:sp>
      <p:sp>
        <p:nvSpPr>
          <p:cNvPr id="3" name="Rectangle 2">
            <a:extLst>
              <a:ext uri="{FF2B5EF4-FFF2-40B4-BE49-F238E27FC236}">
                <a16:creationId xmlns:a16="http://schemas.microsoft.com/office/drawing/2014/main" id="{B203727D-7EA1-4B50-8150-73071FDADE18}"/>
              </a:ext>
            </a:extLst>
          </p:cNvPr>
          <p:cNvSpPr/>
          <p:nvPr/>
        </p:nvSpPr>
        <p:spPr>
          <a:xfrm>
            <a:off x="6459171" y="2052536"/>
            <a:ext cx="1867711" cy="28210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7505919"/>
      </p:ext>
    </p:extLst>
  </p:cSld>
  <p:clrMapOvr>
    <a:masterClrMapping/>
  </p:clrMapOvr>
  <p:transition spd="slow">
    <p:cove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5528647" y="1503699"/>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The Case Creation Fields</a:t>
            </a:r>
          </a:p>
        </p:txBody>
      </p:sp>
      <p:sp>
        <p:nvSpPr>
          <p:cNvPr id="6" name="Text Placeholder 5"/>
          <p:cNvSpPr>
            <a:spLocks noGrp="1"/>
          </p:cNvSpPr>
          <p:nvPr>
            <p:ph type="body" sz="quarter" idx="12"/>
          </p:nvPr>
        </p:nvSpPr>
        <p:spPr>
          <a:xfrm>
            <a:off x="1330536" y="599186"/>
            <a:ext cx="7388161" cy="283315"/>
          </a:xfrm>
        </p:spPr>
        <p:txBody>
          <a:bodyPr/>
          <a:lstStyle/>
          <a:p>
            <a:r>
              <a:rPr lang="en-US" dirty="0"/>
              <a:t>Setting a case </a:t>
            </a:r>
            <a:r>
              <a:rPr lang="en-US" b="1" dirty="0"/>
              <a:t>severity</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rotWithShape="1">
          <a:blip r:embed="rId2">
            <a:extLst>
              <a:ext uri="{28A0092B-C50C-407E-A947-70E740481C1C}">
                <a14:useLocalDpi xmlns:a14="http://schemas.microsoft.com/office/drawing/2010/main" val="0"/>
              </a:ext>
            </a:extLst>
          </a:blip>
          <a:srcRect r="43508"/>
          <a:stretch/>
        </p:blipFill>
        <p:spPr>
          <a:xfrm>
            <a:off x="5879961" y="1141467"/>
            <a:ext cx="2787602" cy="3277820"/>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476437" y="1226031"/>
            <a:ext cx="4830496" cy="335476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This is a subjective gauge of the client’s disposition in reporting the case</a:t>
            </a:r>
          </a:p>
          <a:p>
            <a:pPr marL="285750" indent="-285750">
              <a:spcAft>
                <a:spcPts val="600"/>
              </a:spcAft>
              <a:buFont typeface="Arial" panose="020B0604020202020204" pitchFamily="34" charset="0"/>
              <a:buChar char="•"/>
            </a:pPr>
            <a:r>
              <a:rPr lang="en-US" sz="1600" dirty="0"/>
              <a:t>Default is low and is used for almost all cases</a:t>
            </a:r>
          </a:p>
          <a:p>
            <a:pPr marL="285750" indent="-285750">
              <a:spcAft>
                <a:spcPts val="600"/>
              </a:spcAft>
              <a:buFont typeface="Arial" panose="020B0604020202020204" pitchFamily="34" charset="0"/>
              <a:buChar char="•"/>
            </a:pPr>
            <a:r>
              <a:rPr lang="en-US" sz="1600" dirty="0"/>
              <a:t>Increasing severity will make it stand out in the queue as it let’s CSRs know client is more upset or situation is urgent</a:t>
            </a:r>
          </a:p>
          <a:p>
            <a:pPr marL="285750" indent="-285750">
              <a:spcAft>
                <a:spcPts val="600"/>
              </a:spcAft>
              <a:buFont typeface="Arial" panose="020B0604020202020204" pitchFamily="34" charset="0"/>
              <a:buChar char="•"/>
            </a:pPr>
            <a:r>
              <a:rPr lang="en-US" sz="1600" dirty="0"/>
              <a:t>Best to also ping product Slack channels and give them a heads up that an urgent  case or a case for an upset client is in the queue</a:t>
            </a:r>
          </a:p>
          <a:p>
            <a:pPr marL="285750" indent="-285750">
              <a:spcAft>
                <a:spcPts val="600"/>
              </a:spcAft>
              <a:buFont typeface="Arial" panose="020B0604020202020204" pitchFamily="34" charset="0"/>
              <a:buChar char="•"/>
            </a:pPr>
            <a:r>
              <a:rPr lang="en-US" sz="1600" dirty="0"/>
              <a:t>Include case number so it’s easily found</a:t>
            </a:r>
          </a:p>
        </p:txBody>
      </p:sp>
      <p:sp>
        <p:nvSpPr>
          <p:cNvPr id="3" name="Rectangle 2">
            <a:extLst>
              <a:ext uri="{FF2B5EF4-FFF2-40B4-BE49-F238E27FC236}">
                <a16:creationId xmlns:a16="http://schemas.microsoft.com/office/drawing/2014/main" id="{B203727D-7EA1-4B50-8150-73071FDADE18}"/>
              </a:ext>
            </a:extLst>
          </p:cNvPr>
          <p:cNvSpPr/>
          <p:nvPr/>
        </p:nvSpPr>
        <p:spPr>
          <a:xfrm>
            <a:off x="6498082" y="2247090"/>
            <a:ext cx="1867711" cy="28210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5037423"/>
      </p:ext>
    </p:extLst>
  </p:cSld>
  <p:clrMapOvr>
    <a:masterClrMapping/>
  </p:clrMapOvr>
  <p:transition spd="slow">
    <p:cove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346315" y="1348056"/>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The Case Creation Fields</a:t>
            </a:r>
          </a:p>
        </p:txBody>
      </p:sp>
      <p:sp>
        <p:nvSpPr>
          <p:cNvPr id="6" name="Text Placeholder 5"/>
          <p:cNvSpPr>
            <a:spLocks noGrp="1"/>
          </p:cNvSpPr>
          <p:nvPr>
            <p:ph type="body" sz="quarter" idx="12"/>
          </p:nvPr>
        </p:nvSpPr>
        <p:spPr/>
        <p:txBody>
          <a:bodyPr/>
          <a:lstStyle/>
          <a:p>
            <a:r>
              <a:rPr lang="en-US" dirty="0"/>
              <a:t>Other Case fields that should be set</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9870" y="1063645"/>
            <a:ext cx="4934526" cy="3277820"/>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469604" y="1117505"/>
            <a:ext cx="2718352" cy="317009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Status</a:t>
            </a:r>
          </a:p>
          <a:p>
            <a:pPr marL="285750" indent="-285750">
              <a:spcAft>
                <a:spcPts val="600"/>
              </a:spcAft>
              <a:buFont typeface="Arial" panose="020B0604020202020204" pitchFamily="34" charset="0"/>
              <a:buChar char="•"/>
            </a:pPr>
            <a:r>
              <a:rPr lang="en-US" sz="1600" dirty="0"/>
              <a:t>Case reason</a:t>
            </a:r>
          </a:p>
          <a:p>
            <a:pPr marL="514350" lvl="1" indent="-285750">
              <a:spcAft>
                <a:spcPts val="600"/>
              </a:spcAft>
              <a:buFont typeface="Arial" panose="020B0604020202020204" pitchFamily="34" charset="0"/>
              <a:buChar char="•"/>
            </a:pPr>
            <a:r>
              <a:rPr lang="en-US" sz="1600" dirty="0"/>
              <a:t>Application Performance</a:t>
            </a:r>
          </a:p>
          <a:p>
            <a:pPr marL="514350" lvl="1" indent="-285750">
              <a:spcAft>
                <a:spcPts val="600"/>
              </a:spcAft>
              <a:buFont typeface="Arial" panose="020B0604020202020204" pitchFamily="34" charset="0"/>
              <a:buChar char="•"/>
            </a:pPr>
            <a:r>
              <a:rPr lang="en-US" sz="1600" dirty="0"/>
              <a:t>Application Usability</a:t>
            </a:r>
          </a:p>
          <a:p>
            <a:pPr marL="514350" lvl="1" indent="-285750">
              <a:spcAft>
                <a:spcPts val="600"/>
              </a:spcAft>
              <a:buFont typeface="Arial" panose="020B0604020202020204" pitchFamily="34" charset="0"/>
              <a:buChar char="•"/>
            </a:pPr>
            <a:r>
              <a:rPr lang="en-US" sz="1600" dirty="0"/>
              <a:t>Design Request</a:t>
            </a:r>
          </a:p>
          <a:p>
            <a:pPr marL="514350" lvl="1" indent="-285750">
              <a:spcAft>
                <a:spcPts val="600"/>
              </a:spcAft>
              <a:buFont typeface="Arial" panose="020B0604020202020204" pitchFamily="34" charset="0"/>
              <a:buChar char="•"/>
            </a:pPr>
            <a:r>
              <a:rPr lang="en-US" sz="1600" dirty="0"/>
              <a:t>Audio/Video</a:t>
            </a:r>
          </a:p>
          <a:p>
            <a:pPr marL="285750" indent="-285750">
              <a:spcAft>
                <a:spcPts val="600"/>
              </a:spcAft>
              <a:buFont typeface="Arial" panose="020B0604020202020204" pitchFamily="34" charset="0"/>
              <a:buChar char="•"/>
            </a:pPr>
            <a:r>
              <a:rPr lang="en-US" sz="1600" dirty="0"/>
              <a:t>Product Suite</a:t>
            </a:r>
          </a:p>
          <a:p>
            <a:pPr marL="285750" indent="-285750">
              <a:spcAft>
                <a:spcPts val="600"/>
              </a:spcAft>
              <a:buFont typeface="Arial" panose="020B0604020202020204" pitchFamily="34" charset="0"/>
              <a:buChar char="•"/>
            </a:pPr>
            <a:r>
              <a:rPr lang="en-US" sz="1600" dirty="0"/>
              <a:t>Product</a:t>
            </a:r>
          </a:p>
          <a:p>
            <a:pPr marL="285750" indent="-285750">
              <a:spcAft>
                <a:spcPts val="600"/>
              </a:spcAft>
              <a:buFont typeface="Arial" panose="020B0604020202020204" pitchFamily="34" charset="0"/>
              <a:buChar char="•"/>
            </a:pPr>
            <a:r>
              <a:rPr lang="en-US" sz="1600" dirty="0"/>
              <a:t>Product Component</a:t>
            </a:r>
          </a:p>
        </p:txBody>
      </p:sp>
    </p:spTree>
    <p:extLst>
      <p:ext uri="{BB962C8B-B14F-4D97-AF65-F5344CB8AC3E}">
        <p14:creationId xmlns:p14="http://schemas.microsoft.com/office/powerpoint/2010/main" val="2456134905"/>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t>And the application is a bit different for everybody</a:t>
            </a:r>
          </a:p>
        </p:txBody>
      </p:sp>
      <p:sp>
        <p:nvSpPr>
          <p:cNvPr id="5" name="Content Placeholder 4"/>
          <p:cNvSpPr>
            <a:spLocks noGrp="1"/>
          </p:cNvSpPr>
          <p:nvPr>
            <p:ph sz="quarter" idx="13"/>
          </p:nvPr>
        </p:nvSpPr>
        <p:spPr/>
        <p:txBody>
          <a:bodyPr/>
          <a:lstStyle/>
          <a:p>
            <a:r>
              <a:rPr lang="en-US" dirty="0"/>
              <a:t>Not every Granicus employee has access to Salesforce</a:t>
            </a:r>
          </a:p>
          <a:p>
            <a:r>
              <a:rPr lang="en-US" dirty="0"/>
              <a:t>Not everyone has access to every piece of account information</a:t>
            </a:r>
          </a:p>
          <a:p>
            <a:r>
              <a:rPr lang="en-US" dirty="0"/>
              <a:t>Every Salesforce user has certain permissions</a:t>
            </a:r>
          </a:p>
          <a:p>
            <a:r>
              <a:rPr lang="en-US" dirty="0"/>
              <a:t>E.G. Customer Support Agents cannot see client contract details</a:t>
            </a:r>
          </a:p>
        </p:txBody>
      </p:sp>
    </p:spTree>
    <p:extLst>
      <p:ext uri="{BB962C8B-B14F-4D97-AF65-F5344CB8AC3E}">
        <p14:creationId xmlns:p14="http://schemas.microsoft.com/office/powerpoint/2010/main" val="139663478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618690" y="1425949"/>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The Case Creation Fields</a:t>
            </a:r>
          </a:p>
        </p:txBody>
      </p:sp>
      <p:sp>
        <p:nvSpPr>
          <p:cNvPr id="6" name="Text Placeholder 5"/>
          <p:cNvSpPr>
            <a:spLocks noGrp="1"/>
          </p:cNvSpPr>
          <p:nvPr>
            <p:ph type="body" sz="quarter" idx="12"/>
          </p:nvPr>
        </p:nvSpPr>
        <p:spPr/>
        <p:txBody>
          <a:bodyPr/>
          <a:lstStyle/>
          <a:p>
            <a:r>
              <a:rPr lang="en-US" dirty="0"/>
              <a:t>Other Case fields that should be set – Subject and Description</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6602" y="1210759"/>
            <a:ext cx="4934526" cy="2983591"/>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385507" y="1289690"/>
            <a:ext cx="3005904" cy="320087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b="1" dirty="0"/>
              <a:t>These fields are client facing </a:t>
            </a:r>
            <a:r>
              <a:rPr lang="en-US" sz="1600" dirty="0"/>
              <a:t>– what is typed in here is included in the case creation email that is sent to the client</a:t>
            </a:r>
          </a:p>
          <a:p>
            <a:pPr marL="285750" indent="-285750">
              <a:spcAft>
                <a:spcPts val="600"/>
              </a:spcAft>
              <a:buFont typeface="Arial" panose="020B0604020202020204" pitchFamily="34" charset="0"/>
              <a:buChar char="•"/>
            </a:pPr>
            <a:r>
              <a:rPr lang="en-US" sz="1600" dirty="0"/>
              <a:t>Be as descriptive as possible in the description field</a:t>
            </a:r>
          </a:p>
          <a:p>
            <a:pPr marL="285750" indent="-285750">
              <a:spcAft>
                <a:spcPts val="600"/>
              </a:spcAft>
              <a:buFont typeface="Arial" panose="020B0604020202020204" pitchFamily="34" charset="0"/>
              <a:buChar char="•"/>
            </a:pPr>
            <a:r>
              <a:rPr lang="en-US" sz="1600" b="1" dirty="0"/>
              <a:t>Pro tip: </a:t>
            </a:r>
            <a:r>
              <a:rPr lang="en-US" sz="1600" dirty="0"/>
              <a:t>take notes in Notepad and then copy and paste when you’re ready to create the case</a:t>
            </a:r>
          </a:p>
        </p:txBody>
      </p:sp>
      <p:sp>
        <p:nvSpPr>
          <p:cNvPr id="3" name="Rectangle 2">
            <a:extLst>
              <a:ext uri="{FF2B5EF4-FFF2-40B4-BE49-F238E27FC236}">
                <a16:creationId xmlns:a16="http://schemas.microsoft.com/office/drawing/2014/main" id="{8B98F8F6-926E-49F9-AC6C-C70F10F444BE}"/>
              </a:ext>
            </a:extLst>
          </p:cNvPr>
          <p:cNvSpPr/>
          <p:nvPr/>
        </p:nvSpPr>
        <p:spPr>
          <a:xfrm>
            <a:off x="3856602" y="3015574"/>
            <a:ext cx="4923893" cy="96358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2215184"/>
      </p:ext>
    </p:extLst>
  </p:cSld>
  <p:clrMapOvr>
    <a:masterClrMapping/>
  </p:clrMapOvr>
  <p:transition spd="slow">
    <p:cove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599234" y="1586977"/>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Time to Create a Case!</a:t>
            </a:r>
          </a:p>
        </p:txBody>
      </p:sp>
      <p:sp>
        <p:nvSpPr>
          <p:cNvPr id="6" name="Text Placeholder 5"/>
          <p:cNvSpPr>
            <a:spLocks noGrp="1"/>
          </p:cNvSpPr>
          <p:nvPr>
            <p:ph type="body" sz="quarter" idx="12"/>
          </p:nvPr>
        </p:nvSpPr>
        <p:spPr/>
        <p:txBody>
          <a:bodyPr/>
          <a:lstStyle/>
          <a:p>
            <a:r>
              <a:rPr lang="en-US" dirty="0"/>
              <a:t>Create a case for the contact you just created</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819" y="1509154"/>
            <a:ext cx="4861312" cy="2553209"/>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362171" y="1046650"/>
            <a:ext cx="2952245" cy="377026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Use a scenario that was covered in your product training</a:t>
            </a:r>
          </a:p>
          <a:p>
            <a:pPr marL="285750" indent="-285750">
              <a:spcAft>
                <a:spcPts val="600"/>
              </a:spcAft>
              <a:buFont typeface="Arial" panose="020B0604020202020204" pitchFamily="34" charset="0"/>
              <a:buChar char="•"/>
            </a:pPr>
            <a:r>
              <a:rPr lang="en-US" sz="1600" dirty="0"/>
              <a:t>Be as specific and as descriptive as possible</a:t>
            </a:r>
          </a:p>
          <a:p>
            <a:pPr marL="285750" indent="-285750">
              <a:spcAft>
                <a:spcPts val="600"/>
              </a:spcAft>
              <a:buFont typeface="Arial" panose="020B0604020202020204" pitchFamily="34" charset="0"/>
              <a:buChar char="•"/>
            </a:pPr>
            <a:r>
              <a:rPr lang="en-US" sz="1600" dirty="0"/>
              <a:t>Include relevant details such as meeting type or bulletin name, page URL, dates, user names, browser, </a:t>
            </a:r>
            <a:r>
              <a:rPr lang="en-US" sz="1600" dirty="0" err="1"/>
              <a:t>etc</a:t>
            </a:r>
            <a:endParaRPr lang="en-US" sz="1600" dirty="0"/>
          </a:p>
          <a:p>
            <a:pPr marL="285750" indent="-285750">
              <a:spcAft>
                <a:spcPts val="600"/>
              </a:spcAft>
              <a:buFont typeface="Arial" panose="020B0604020202020204" pitchFamily="34" charset="0"/>
              <a:buChar char="•"/>
            </a:pPr>
            <a:r>
              <a:rPr lang="en-US" sz="1600" dirty="0"/>
              <a:t>Will what you wrote make sense to another agent who may be picking up the case? </a:t>
            </a:r>
          </a:p>
        </p:txBody>
      </p:sp>
    </p:spTree>
    <p:extLst>
      <p:ext uri="{BB962C8B-B14F-4D97-AF65-F5344CB8AC3E}">
        <p14:creationId xmlns:p14="http://schemas.microsoft.com/office/powerpoint/2010/main" val="3055450590"/>
      </p:ext>
    </p:extLst>
  </p:cSld>
  <p:clrMapOvr>
    <a:masterClrMapping/>
  </p:clrMapOvr>
  <p:transition spd="slow">
    <p:cove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4075889" y="1655176"/>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Uploading Files</a:t>
            </a:r>
          </a:p>
        </p:txBody>
      </p:sp>
      <p:sp>
        <p:nvSpPr>
          <p:cNvPr id="6" name="Text Placeholder 5"/>
          <p:cNvSpPr>
            <a:spLocks noGrp="1"/>
          </p:cNvSpPr>
          <p:nvPr>
            <p:ph type="body" sz="quarter" idx="12"/>
          </p:nvPr>
        </p:nvSpPr>
        <p:spPr/>
        <p:txBody>
          <a:bodyPr/>
          <a:lstStyle/>
          <a:p>
            <a:r>
              <a:rPr lang="en-US" dirty="0"/>
              <a:t>Screenshots and supporting docs are your friends</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rotWithShape="1">
          <a:blip r:embed="rId2">
            <a:extLst>
              <a:ext uri="{28A0092B-C50C-407E-A947-70E740481C1C}">
                <a14:useLocalDpi xmlns:a14="http://schemas.microsoft.com/office/drawing/2010/main" val="0"/>
              </a:ext>
            </a:extLst>
          </a:blip>
          <a:srcRect r="31039" b="50513"/>
          <a:stretch/>
        </p:blipFill>
        <p:spPr>
          <a:xfrm>
            <a:off x="4442102" y="1110504"/>
            <a:ext cx="3841457" cy="1554875"/>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559618" y="1295941"/>
            <a:ext cx="3311991" cy="310854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You need to be in the feed view of the case to upload a file</a:t>
            </a:r>
          </a:p>
          <a:p>
            <a:pPr marL="285750" indent="-285750">
              <a:spcAft>
                <a:spcPts val="600"/>
              </a:spcAft>
              <a:buFont typeface="Arial" panose="020B0604020202020204" pitchFamily="34" charset="0"/>
              <a:buChar char="•"/>
            </a:pPr>
            <a:r>
              <a:rPr lang="en-US" sz="1600" dirty="0"/>
              <a:t>At the top of the feed, click the file icon</a:t>
            </a:r>
          </a:p>
          <a:p>
            <a:pPr marL="285750" indent="-285750">
              <a:spcAft>
                <a:spcPts val="600"/>
              </a:spcAft>
              <a:buFont typeface="Arial" panose="020B0604020202020204" pitchFamily="34" charset="0"/>
              <a:buChar char="•"/>
            </a:pPr>
            <a:r>
              <a:rPr lang="en-US" sz="1600" dirty="0"/>
              <a:t>Choose the location from which you are uploading</a:t>
            </a:r>
          </a:p>
          <a:p>
            <a:pPr marL="285750" indent="-285750">
              <a:spcAft>
                <a:spcPts val="600"/>
              </a:spcAft>
              <a:buFont typeface="Arial" panose="020B0604020202020204" pitchFamily="34" charset="0"/>
              <a:buChar char="•"/>
            </a:pPr>
            <a:r>
              <a:rPr lang="en-US" sz="1600" dirty="0"/>
              <a:t>Select the file</a:t>
            </a:r>
          </a:p>
          <a:p>
            <a:pPr marL="285750" indent="-285750">
              <a:spcAft>
                <a:spcPts val="600"/>
              </a:spcAft>
              <a:buFont typeface="Arial" panose="020B0604020202020204" pitchFamily="34" charset="0"/>
              <a:buChar char="•"/>
            </a:pPr>
            <a:r>
              <a:rPr lang="en-US" sz="1600" dirty="0"/>
              <a:t>Click the ‘</a:t>
            </a:r>
            <a:r>
              <a:rPr lang="en-US" sz="1600" b="1" dirty="0"/>
              <a:t>Share’</a:t>
            </a:r>
            <a:r>
              <a:rPr lang="en-US" sz="1600" dirty="0"/>
              <a:t> button at the bottom-right of the upload area</a:t>
            </a:r>
          </a:p>
        </p:txBody>
      </p:sp>
      <p:sp>
        <p:nvSpPr>
          <p:cNvPr id="3" name="Rectangle 2">
            <a:extLst>
              <a:ext uri="{FF2B5EF4-FFF2-40B4-BE49-F238E27FC236}">
                <a16:creationId xmlns:a16="http://schemas.microsoft.com/office/drawing/2014/main" id="{9C6A3321-DE89-42FE-BB59-5A8E4CBB05A4}"/>
              </a:ext>
            </a:extLst>
          </p:cNvPr>
          <p:cNvSpPr/>
          <p:nvPr/>
        </p:nvSpPr>
        <p:spPr>
          <a:xfrm>
            <a:off x="5443988" y="1931273"/>
            <a:ext cx="452665" cy="34864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AB77D7C-DE44-414C-A37E-34C6015A8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5266" y="2850212"/>
            <a:ext cx="3895128" cy="553719"/>
          </a:xfrm>
          <a:prstGeom prst="rect">
            <a:avLst/>
          </a:prstGeom>
        </p:spPr>
      </p:pic>
      <p:pic>
        <p:nvPicPr>
          <p:cNvPr id="10" name="Picture 9">
            <a:extLst>
              <a:ext uri="{FF2B5EF4-FFF2-40B4-BE49-F238E27FC236}">
                <a16:creationId xmlns:a16="http://schemas.microsoft.com/office/drawing/2014/main" id="{A1BFDD1A-F271-4700-8DB7-4DA881CF13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2102" y="3550810"/>
            <a:ext cx="3860976" cy="1195738"/>
          </a:xfrm>
          <a:prstGeom prst="rect">
            <a:avLst/>
          </a:prstGeom>
        </p:spPr>
      </p:pic>
      <p:sp>
        <p:nvSpPr>
          <p:cNvPr id="12" name="Rectangle 11">
            <a:extLst>
              <a:ext uri="{FF2B5EF4-FFF2-40B4-BE49-F238E27FC236}">
                <a16:creationId xmlns:a16="http://schemas.microsoft.com/office/drawing/2014/main" id="{9A43F892-3735-45E9-848F-B1D762242100}"/>
              </a:ext>
            </a:extLst>
          </p:cNvPr>
          <p:cNvSpPr/>
          <p:nvPr/>
        </p:nvSpPr>
        <p:spPr>
          <a:xfrm>
            <a:off x="4382831" y="2982268"/>
            <a:ext cx="674649" cy="28331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01D9FE9-A6EE-467B-876B-8B117C8FEE12}"/>
              </a:ext>
            </a:extLst>
          </p:cNvPr>
          <p:cNvSpPr/>
          <p:nvPr/>
        </p:nvSpPr>
        <p:spPr>
          <a:xfrm>
            <a:off x="7791855" y="4463233"/>
            <a:ext cx="518540" cy="28331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36D6E544-A087-4CD8-AB4B-B3C206B52BB7}"/>
              </a:ext>
            </a:extLst>
          </p:cNvPr>
          <p:cNvCxnSpPr/>
          <p:nvPr/>
        </p:nvCxnSpPr>
        <p:spPr>
          <a:xfrm flipV="1">
            <a:off x="3677055" y="2159540"/>
            <a:ext cx="1653702" cy="34046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761563E-EE5D-4051-93EE-09475BC34F66}"/>
              </a:ext>
            </a:extLst>
          </p:cNvPr>
          <p:cNvCxnSpPr>
            <a:cxnSpLocks/>
          </p:cNvCxnSpPr>
          <p:nvPr/>
        </p:nvCxnSpPr>
        <p:spPr>
          <a:xfrm>
            <a:off x="3424043" y="3060087"/>
            <a:ext cx="856127" cy="6383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28DA885-632A-48D1-AE5F-33347F33047C}"/>
              </a:ext>
            </a:extLst>
          </p:cNvPr>
          <p:cNvCxnSpPr>
            <a:cxnSpLocks/>
          </p:cNvCxnSpPr>
          <p:nvPr/>
        </p:nvCxnSpPr>
        <p:spPr>
          <a:xfrm>
            <a:off x="3647779" y="3977735"/>
            <a:ext cx="4027344" cy="63595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7314254"/>
      </p:ext>
    </p:extLst>
  </p:cSld>
  <p:clrMapOvr>
    <a:masterClrMapping/>
  </p:clrMapOvr>
  <p:transition spd="slow">
    <p:cove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005372" y="1250442"/>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Linking JIRA tickets</a:t>
            </a:r>
          </a:p>
        </p:txBody>
      </p:sp>
      <p:sp>
        <p:nvSpPr>
          <p:cNvPr id="6" name="Text Placeholder 5"/>
          <p:cNvSpPr>
            <a:spLocks noGrp="1"/>
          </p:cNvSpPr>
          <p:nvPr>
            <p:ph type="body" sz="quarter" idx="12"/>
          </p:nvPr>
        </p:nvSpPr>
        <p:spPr>
          <a:xfrm>
            <a:off x="1330536" y="599186"/>
            <a:ext cx="7388161" cy="283315"/>
          </a:xfrm>
        </p:spPr>
        <p:txBody>
          <a:bodyPr/>
          <a:lstStyle/>
          <a:p>
            <a:r>
              <a:rPr lang="en-US" dirty="0"/>
              <a:t>How to link the case to a Tier 2 team</a:t>
            </a:r>
          </a:p>
        </p:txBody>
      </p:sp>
      <p:sp>
        <p:nvSpPr>
          <p:cNvPr id="2" name="TextBox 1">
            <a:extLst>
              <a:ext uri="{FF2B5EF4-FFF2-40B4-BE49-F238E27FC236}">
                <a16:creationId xmlns:a16="http://schemas.microsoft.com/office/drawing/2014/main" id="{84294C3A-5401-4DA4-B059-E20FCE71FE74}"/>
              </a:ext>
            </a:extLst>
          </p:cNvPr>
          <p:cNvSpPr txBox="1"/>
          <p:nvPr/>
        </p:nvSpPr>
        <p:spPr>
          <a:xfrm>
            <a:off x="487288" y="1295941"/>
            <a:ext cx="2319910" cy="303159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You need to be in the Case Detail view to link a JIRA ticket</a:t>
            </a:r>
          </a:p>
          <a:p>
            <a:pPr marL="285750" indent="-285750">
              <a:spcAft>
                <a:spcPts val="600"/>
              </a:spcAft>
              <a:buFont typeface="Arial" panose="020B0604020202020204" pitchFamily="34" charset="0"/>
              <a:buChar char="•"/>
            </a:pPr>
            <a:r>
              <a:rPr lang="en-US" sz="1600" dirty="0"/>
              <a:t>Scroll down to the JIRA section</a:t>
            </a:r>
          </a:p>
          <a:p>
            <a:pPr marL="285750" indent="-285750">
              <a:spcAft>
                <a:spcPts val="600"/>
              </a:spcAft>
              <a:buFont typeface="Arial" panose="020B0604020202020204" pitchFamily="34" charset="0"/>
              <a:buChar char="•"/>
            </a:pPr>
            <a:r>
              <a:rPr lang="en-US" sz="1600" dirty="0"/>
              <a:t>Enter the JIRA ticket number in the ‘Issue Key’ field </a:t>
            </a:r>
          </a:p>
          <a:p>
            <a:pPr marL="285750" indent="-285750">
              <a:spcAft>
                <a:spcPts val="600"/>
              </a:spcAft>
              <a:buFont typeface="Arial" panose="020B0604020202020204" pitchFamily="34" charset="0"/>
              <a:buChar char="•"/>
            </a:pPr>
            <a:r>
              <a:rPr lang="en-US" sz="1600" dirty="0"/>
              <a:t>Click ‘</a:t>
            </a:r>
            <a:r>
              <a:rPr lang="en-US" sz="1600" b="1" dirty="0"/>
              <a:t>Link Existing</a:t>
            </a:r>
            <a:r>
              <a:rPr lang="en-US" sz="1600" dirty="0"/>
              <a:t>’</a:t>
            </a:r>
          </a:p>
        </p:txBody>
      </p:sp>
      <p:pic>
        <p:nvPicPr>
          <p:cNvPr id="9" name="Picture 8">
            <a:extLst>
              <a:ext uri="{FF2B5EF4-FFF2-40B4-BE49-F238E27FC236}">
                <a16:creationId xmlns:a16="http://schemas.microsoft.com/office/drawing/2014/main" id="{D9397B4F-D577-40F7-8464-DE558C2153E5}"/>
              </a:ext>
            </a:extLst>
          </p:cNvPr>
          <p:cNvPicPr>
            <a:picLocks noChangeAspect="1"/>
          </p:cNvPicPr>
          <p:nvPr/>
        </p:nvPicPr>
        <p:blipFill rotWithShape="1">
          <a:blip r:embed="rId2">
            <a:extLst>
              <a:ext uri="{28A0092B-C50C-407E-A947-70E740481C1C}">
                <a14:useLocalDpi xmlns:a14="http://schemas.microsoft.com/office/drawing/2010/main" val="0"/>
              </a:ext>
            </a:extLst>
          </a:blip>
          <a:srcRect t="16347" r="17084"/>
          <a:stretch/>
        </p:blipFill>
        <p:spPr>
          <a:xfrm>
            <a:off x="3252240" y="1295103"/>
            <a:ext cx="5497746" cy="2863464"/>
          </a:xfrm>
          <a:prstGeom prst="rect">
            <a:avLst/>
          </a:prstGeom>
        </p:spPr>
      </p:pic>
      <p:cxnSp>
        <p:nvCxnSpPr>
          <p:cNvPr id="18" name="Straight Arrow Connector 17">
            <a:extLst>
              <a:ext uri="{FF2B5EF4-FFF2-40B4-BE49-F238E27FC236}">
                <a16:creationId xmlns:a16="http://schemas.microsoft.com/office/drawing/2014/main" id="{028DA885-632A-48D1-AE5F-33347F33047C}"/>
              </a:ext>
            </a:extLst>
          </p:cNvPr>
          <p:cNvCxnSpPr>
            <a:cxnSpLocks/>
          </p:cNvCxnSpPr>
          <p:nvPr/>
        </p:nvCxnSpPr>
        <p:spPr>
          <a:xfrm flipV="1">
            <a:off x="2655651" y="3628417"/>
            <a:ext cx="2451370" cy="53098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Arrow: Curved Down 21">
            <a:extLst>
              <a:ext uri="{FF2B5EF4-FFF2-40B4-BE49-F238E27FC236}">
                <a16:creationId xmlns:a16="http://schemas.microsoft.com/office/drawing/2014/main" id="{2D276EAC-4171-48B8-BE48-BCEF61752247}"/>
              </a:ext>
            </a:extLst>
          </p:cNvPr>
          <p:cNvSpPr/>
          <p:nvPr/>
        </p:nvSpPr>
        <p:spPr>
          <a:xfrm>
            <a:off x="2490281" y="3035028"/>
            <a:ext cx="3112851" cy="366886"/>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ectangle 22">
            <a:extLst>
              <a:ext uri="{FF2B5EF4-FFF2-40B4-BE49-F238E27FC236}">
                <a16:creationId xmlns:a16="http://schemas.microsoft.com/office/drawing/2014/main" id="{3EB3FCAD-0FD2-4049-8EE1-7587A7BF869E}"/>
              </a:ext>
            </a:extLst>
          </p:cNvPr>
          <p:cNvSpPr/>
          <p:nvPr/>
        </p:nvSpPr>
        <p:spPr>
          <a:xfrm>
            <a:off x="5343256" y="3401914"/>
            <a:ext cx="415518" cy="22650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3487065"/>
      </p:ext>
    </p:extLst>
  </p:cSld>
  <p:clrMapOvr>
    <a:masterClrMapping/>
  </p:clrMapOvr>
  <p:transition spd="slow">
    <p:cove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801512" y="1616253"/>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Linking attachments to JIRA tickets</a:t>
            </a:r>
          </a:p>
        </p:txBody>
      </p:sp>
      <p:sp>
        <p:nvSpPr>
          <p:cNvPr id="6" name="Text Placeholder 5"/>
          <p:cNvSpPr>
            <a:spLocks noGrp="1"/>
          </p:cNvSpPr>
          <p:nvPr>
            <p:ph type="body" sz="quarter" idx="12"/>
          </p:nvPr>
        </p:nvSpPr>
        <p:spPr>
          <a:xfrm>
            <a:off x="1330536" y="599186"/>
            <a:ext cx="7388161" cy="283315"/>
          </a:xfrm>
        </p:spPr>
        <p:txBody>
          <a:bodyPr/>
          <a:lstStyle/>
          <a:p>
            <a:r>
              <a:rPr lang="en-US" dirty="0"/>
              <a:t>How to link the case to a Tier 2 team</a:t>
            </a:r>
          </a:p>
        </p:txBody>
      </p:sp>
      <p:sp>
        <p:nvSpPr>
          <p:cNvPr id="2" name="TextBox 1">
            <a:extLst>
              <a:ext uri="{FF2B5EF4-FFF2-40B4-BE49-F238E27FC236}">
                <a16:creationId xmlns:a16="http://schemas.microsoft.com/office/drawing/2014/main" id="{84294C3A-5401-4DA4-B059-E20FCE71FE74}"/>
              </a:ext>
            </a:extLst>
          </p:cNvPr>
          <p:cNvSpPr txBox="1"/>
          <p:nvPr/>
        </p:nvSpPr>
        <p:spPr>
          <a:xfrm>
            <a:off x="283720" y="1143830"/>
            <a:ext cx="3517792" cy="327782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Attachments need to already be linked to the Salesforce case before you can link them to a JIRA ticket. </a:t>
            </a:r>
          </a:p>
          <a:p>
            <a:pPr marL="285750" indent="-285750">
              <a:spcAft>
                <a:spcPts val="600"/>
              </a:spcAft>
              <a:buFont typeface="Arial" panose="020B0604020202020204" pitchFamily="34" charset="0"/>
              <a:buChar char="•"/>
            </a:pPr>
            <a:r>
              <a:rPr lang="en-US" sz="1600" dirty="0"/>
              <a:t>On the left-hand side of the name of the ticket, click the paperclip icon</a:t>
            </a:r>
          </a:p>
          <a:p>
            <a:pPr marL="285750" indent="-285750">
              <a:spcAft>
                <a:spcPts val="600"/>
              </a:spcAft>
              <a:buFont typeface="Arial" panose="020B0604020202020204" pitchFamily="34" charset="0"/>
              <a:buChar char="•"/>
            </a:pPr>
            <a:r>
              <a:rPr lang="en-US" sz="1600" dirty="0"/>
              <a:t>Select the attachments you would like to attach to the JIRA ticket</a:t>
            </a:r>
          </a:p>
          <a:p>
            <a:pPr marL="285750" indent="-285750">
              <a:spcAft>
                <a:spcPts val="600"/>
              </a:spcAft>
              <a:buFont typeface="Arial" panose="020B0604020202020204" pitchFamily="34" charset="0"/>
              <a:buChar char="•"/>
            </a:pPr>
            <a:r>
              <a:rPr lang="en-US" sz="1600" dirty="0"/>
              <a:t>Click the ‘</a:t>
            </a:r>
            <a:r>
              <a:rPr lang="en-US" sz="1600" b="1" dirty="0"/>
              <a:t>Send Attachments</a:t>
            </a:r>
            <a:r>
              <a:rPr lang="en-US" sz="1600" dirty="0"/>
              <a:t>’ button</a:t>
            </a:r>
          </a:p>
        </p:txBody>
      </p:sp>
      <p:pic>
        <p:nvPicPr>
          <p:cNvPr id="4" name="Picture 3">
            <a:extLst>
              <a:ext uri="{FF2B5EF4-FFF2-40B4-BE49-F238E27FC236}">
                <a16:creationId xmlns:a16="http://schemas.microsoft.com/office/drawing/2014/main" id="{4077A3F9-9407-4A03-80DE-D47FB523E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9044" y="1215030"/>
            <a:ext cx="4904613" cy="1421816"/>
          </a:xfrm>
          <a:prstGeom prst="rect">
            <a:avLst/>
          </a:prstGeom>
        </p:spPr>
      </p:pic>
      <p:pic>
        <p:nvPicPr>
          <p:cNvPr id="8" name="Picture 7">
            <a:extLst>
              <a:ext uri="{FF2B5EF4-FFF2-40B4-BE49-F238E27FC236}">
                <a16:creationId xmlns:a16="http://schemas.microsoft.com/office/drawing/2014/main" id="{11DDE206-B541-4C3E-9B80-DAE85A838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9044" y="2905403"/>
            <a:ext cx="4904613" cy="1358555"/>
          </a:xfrm>
          <a:prstGeom prst="rect">
            <a:avLst/>
          </a:prstGeom>
        </p:spPr>
      </p:pic>
      <p:sp>
        <p:nvSpPr>
          <p:cNvPr id="10" name="Rectangle 9">
            <a:extLst>
              <a:ext uri="{FF2B5EF4-FFF2-40B4-BE49-F238E27FC236}">
                <a16:creationId xmlns:a16="http://schemas.microsoft.com/office/drawing/2014/main" id="{9B8EF090-BC12-4744-80A1-809218DD5D6F}"/>
              </a:ext>
            </a:extLst>
          </p:cNvPr>
          <p:cNvSpPr/>
          <p:nvPr/>
        </p:nvSpPr>
        <p:spPr>
          <a:xfrm>
            <a:off x="4415883" y="1616253"/>
            <a:ext cx="156117" cy="85931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08460FE-C4CA-4E54-81A5-0D55045D898C}"/>
              </a:ext>
            </a:extLst>
          </p:cNvPr>
          <p:cNvSpPr/>
          <p:nvPr/>
        </p:nvSpPr>
        <p:spPr>
          <a:xfrm>
            <a:off x="6108971" y="3151762"/>
            <a:ext cx="573932" cy="24319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9D1EA2C-A00F-455A-980C-50CED69BC81D}"/>
              </a:ext>
            </a:extLst>
          </p:cNvPr>
          <p:cNvSpPr/>
          <p:nvPr/>
        </p:nvSpPr>
        <p:spPr>
          <a:xfrm>
            <a:off x="4173165" y="3531139"/>
            <a:ext cx="145915" cy="39733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B3FBC43D-1C71-4867-9431-96F0A81744F9}"/>
              </a:ext>
            </a:extLst>
          </p:cNvPr>
          <p:cNvCxnSpPr/>
          <p:nvPr/>
        </p:nvCxnSpPr>
        <p:spPr>
          <a:xfrm flipV="1">
            <a:off x="3443591" y="2091447"/>
            <a:ext cx="894945" cy="38412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FD61FD7-E571-4892-AAC3-3BF342F41725}"/>
              </a:ext>
            </a:extLst>
          </p:cNvPr>
          <p:cNvCxnSpPr>
            <a:cxnSpLocks/>
            <a:endCxn id="8" idx="1"/>
          </p:cNvCxnSpPr>
          <p:nvPr/>
        </p:nvCxnSpPr>
        <p:spPr>
          <a:xfrm>
            <a:off x="3402203" y="3387713"/>
            <a:ext cx="656841" cy="1969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Arrow: Bent-Up 16">
            <a:extLst>
              <a:ext uri="{FF2B5EF4-FFF2-40B4-BE49-F238E27FC236}">
                <a16:creationId xmlns:a16="http://schemas.microsoft.com/office/drawing/2014/main" id="{7D01ADDF-6C6D-4204-B745-D31AA7F658E3}"/>
              </a:ext>
            </a:extLst>
          </p:cNvPr>
          <p:cNvSpPr/>
          <p:nvPr/>
        </p:nvSpPr>
        <p:spPr>
          <a:xfrm>
            <a:off x="2568103" y="3423189"/>
            <a:ext cx="3959158" cy="862706"/>
          </a:xfrm>
          <a:prstGeom prst="bentUpArrow">
            <a:avLst>
              <a:gd name="adj1" fmla="val 4856"/>
              <a:gd name="adj2" fmla="val 11780"/>
              <a:gd name="adj3" fmla="val 1618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7133229"/>
      </p:ext>
    </p:extLst>
  </p:cSld>
  <p:clrMapOvr>
    <a:masterClrMapping/>
  </p:clrMapOvr>
  <p:transition spd="slow">
    <p:cove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599234" y="1586977"/>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Let’s practice!</a:t>
            </a:r>
          </a:p>
        </p:txBody>
      </p:sp>
      <p:sp>
        <p:nvSpPr>
          <p:cNvPr id="6" name="Text Placeholder 5"/>
          <p:cNvSpPr>
            <a:spLocks noGrp="1"/>
          </p:cNvSpPr>
          <p:nvPr>
            <p:ph type="body" sz="quarter" idx="12"/>
          </p:nvPr>
        </p:nvSpPr>
        <p:spPr/>
        <p:txBody>
          <a:bodyPr/>
          <a:lstStyle/>
          <a:p>
            <a:r>
              <a:rPr lang="en-US" dirty="0"/>
              <a:t>Link a JIRA case and attach case files to the JIRA</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8913" y="1114489"/>
            <a:ext cx="2558784" cy="3439006"/>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483013" y="1586977"/>
            <a:ext cx="2952245" cy="221599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Upload </a:t>
            </a:r>
            <a:r>
              <a:rPr lang="en-US" sz="1600" b="1" dirty="0"/>
              <a:t>any two files </a:t>
            </a:r>
            <a:r>
              <a:rPr lang="en-US" sz="1600" dirty="0"/>
              <a:t>from your computer to the case you created</a:t>
            </a:r>
          </a:p>
          <a:p>
            <a:pPr marL="285750" indent="-285750">
              <a:spcAft>
                <a:spcPts val="600"/>
              </a:spcAft>
              <a:buFont typeface="Arial" panose="020B0604020202020204" pitchFamily="34" charset="0"/>
              <a:buChar char="•"/>
            </a:pPr>
            <a:r>
              <a:rPr lang="en-US" sz="1600" dirty="0"/>
              <a:t>Link </a:t>
            </a:r>
            <a:r>
              <a:rPr lang="en-US" sz="1600" b="1" dirty="0"/>
              <a:t>TECH-13261</a:t>
            </a:r>
            <a:r>
              <a:rPr lang="en-US" sz="1600" dirty="0"/>
              <a:t> to the ticket you created</a:t>
            </a:r>
          </a:p>
          <a:p>
            <a:pPr marL="285750" indent="-285750">
              <a:spcAft>
                <a:spcPts val="600"/>
              </a:spcAft>
              <a:buFont typeface="Arial" panose="020B0604020202020204" pitchFamily="34" charset="0"/>
              <a:buChar char="•"/>
            </a:pPr>
            <a:r>
              <a:rPr lang="en-US" sz="1600" dirty="0"/>
              <a:t>Attach the files you uploaded to the JIRA ticket you linked</a:t>
            </a:r>
          </a:p>
        </p:txBody>
      </p:sp>
    </p:spTree>
    <p:extLst>
      <p:ext uri="{BB962C8B-B14F-4D97-AF65-F5344CB8AC3E}">
        <p14:creationId xmlns:p14="http://schemas.microsoft.com/office/powerpoint/2010/main" val="1300806398"/>
      </p:ext>
    </p:extLst>
  </p:cSld>
  <p:clrMapOvr>
    <a:masterClrMapping/>
  </p:clrMapOvr>
  <p:transition spd="slow">
    <p:cove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a:xfrm>
            <a:off x="0" y="0"/>
            <a:ext cx="9144000" cy="5143500"/>
          </a:xfrm>
        </p:spPr>
      </p:pic>
      <p:sp>
        <p:nvSpPr>
          <p:cNvPr id="9" name="Freeform 8"/>
          <p:cNvSpPr/>
          <p:nvPr/>
        </p:nvSpPr>
        <p:spPr>
          <a:xfrm>
            <a:off x="1245054" y="72509"/>
            <a:ext cx="9144000" cy="4196300"/>
          </a:xfrm>
          <a:custGeom>
            <a:avLst/>
            <a:gdLst>
              <a:gd name="connsiteX0" fmla="*/ 20636 w 46816955"/>
              <a:gd name="connsiteY0" fmla="*/ 0 h 21485320"/>
              <a:gd name="connsiteX1" fmla="*/ 46816955 w 46816955"/>
              <a:gd name="connsiteY1" fmla="*/ 0 h 21485320"/>
              <a:gd name="connsiteX2" fmla="*/ 46816955 w 46816955"/>
              <a:gd name="connsiteY2" fmla="*/ 11114 h 21485320"/>
              <a:gd name="connsiteX3" fmla="*/ 46816955 w 46816955"/>
              <a:gd name="connsiteY3" fmla="*/ 7385453 h 21485320"/>
              <a:gd name="connsiteX4" fmla="*/ 46816955 w 46816955"/>
              <a:gd name="connsiteY4" fmla="*/ 7639874 h 21485320"/>
              <a:gd name="connsiteX5" fmla="*/ 46816955 w 46816955"/>
              <a:gd name="connsiteY5" fmla="*/ 8741664 h 21485320"/>
              <a:gd name="connsiteX6" fmla="*/ 46816955 w 46816955"/>
              <a:gd name="connsiteY6" fmla="*/ 20296588 h 21485320"/>
              <a:gd name="connsiteX7" fmla="*/ 46217883 w 46816955"/>
              <a:gd name="connsiteY7" fmla="*/ 20487596 h 21485320"/>
              <a:gd name="connsiteX8" fmla="*/ 14692522 w 46816955"/>
              <a:gd name="connsiteY8" fmla="*/ 16453010 h 21485320"/>
              <a:gd name="connsiteX9" fmla="*/ 0 w 46816955"/>
              <a:gd name="connsiteY9" fmla="*/ 21485320 h 21485320"/>
              <a:gd name="connsiteX10" fmla="*/ 0 w 46816955"/>
              <a:gd name="connsiteY10" fmla="*/ 8741664 h 21485320"/>
              <a:gd name="connsiteX11" fmla="*/ 0 w 46816955"/>
              <a:gd name="connsiteY11" fmla="*/ 7385453 h 21485320"/>
              <a:gd name="connsiteX12" fmla="*/ 0 w 46816955"/>
              <a:gd name="connsiteY12" fmla="*/ 11114 h 21485320"/>
              <a:gd name="connsiteX13" fmla="*/ 20636 w 46816955"/>
              <a:gd name="connsiteY13" fmla="*/ 11114 h 2148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816955" h="21485320">
                <a:moveTo>
                  <a:pt x="20636" y="0"/>
                </a:moveTo>
                <a:lnTo>
                  <a:pt x="46816955" y="0"/>
                </a:lnTo>
                <a:lnTo>
                  <a:pt x="46816955" y="11114"/>
                </a:lnTo>
                <a:lnTo>
                  <a:pt x="46816955" y="7385453"/>
                </a:lnTo>
                <a:lnTo>
                  <a:pt x="46816955" y="7639874"/>
                </a:lnTo>
                <a:lnTo>
                  <a:pt x="46816955" y="8741664"/>
                </a:lnTo>
                <a:lnTo>
                  <a:pt x="46816955" y="20296588"/>
                </a:lnTo>
                <a:lnTo>
                  <a:pt x="46217883" y="20487596"/>
                </a:lnTo>
                <a:cubicBezTo>
                  <a:pt x="37375891" y="23076520"/>
                  <a:pt x="26109951" y="16433430"/>
                  <a:pt x="14692522" y="16453010"/>
                </a:cubicBezTo>
                <a:cubicBezTo>
                  <a:pt x="9762267" y="16461466"/>
                  <a:pt x="4803768" y="17712288"/>
                  <a:pt x="0" y="21485320"/>
                </a:cubicBezTo>
                <a:lnTo>
                  <a:pt x="0" y="8741664"/>
                </a:lnTo>
                <a:lnTo>
                  <a:pt x="0" y="7385453"/>
                </a:lnTo>
                <a:lnTo>
                  <a:pt x="0" y="11114"/>
                </a:lnTo>
                <a:lnTo>
                  <a:pt x="20636" y="11114"/>
                </a:lnTo>
                <a:close/>
              </a:path>
            </a:pathLst>
          </a:custGeom>
          <a:solidFill>
            <a:schemeClr val="bg1">
              <a:alpha val="56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noAutofit/>
          </a:bodyPr>
          <a:lstStyle/>
          <a:p>
            <a:pPr algn="ctr" defTabSz="309543" hangingPunct="0"/>
            <a:endParaRPr lang="en-US" sz="1200" kern="0">
              <a:solidFill>
                <a:srgbClr val="FFFFFF"/>
              </a:solidFill>
              <a:sym typeface="Helvetica Light"/>
            </a:endParaRPr>
          </a:p>
        </p:txBody>
      </p:sp>
      <p:sp>
        <p:nvSpPr>
          <p:cNvPr id="8" name="Freeform 7"/>
          <p:cNvSpPr/>
          <p:nvPr/>
        </p:nvSpPr>
        <p:spPr>
          <a:xfrm>
            <a:off x="87" y="3213432"/>
            <a:ext cx="9143827" cy="1930069"/>
          </a:xfrm>
          <a:custGeom>
            <a:avLst/>
            <a:gdLst>
              <a:gd name="connsiteX0" fmla="*/ 14692523 w 46816955"/>
              <a:gd name="connsiteY0" fmla="*/ 44 h 9882073"/>
              <a:gd name="connsiteX1" fmla="*/ 46217883 w 46816955"/>
              <a:gd name="connsiteY1" fmla="*/ 4034631 h 9882073"/>
              <a:gd name="connsiteX2" fmla="*/ 46816955 w 46816955"/>
              <a:gd name="connsiteY2" fmla="*/ 3843623 h 9882073"/>
              <a:gd name="connsiteX3" fmla="*/ 46816955 w 46816955"/>
              <a:gd name="connsiteY3" fmla="*/ 9882073 h 9882073"/>
              <a:gd name="connsiteX4" fmla="*/ 0 w 46816955"/>
              <a:gd name="connsiteY4" fmla="*/ 9882073 h 9882073"/>
              <a:gd name="connsiteX5" fmla="*/ 0 w 46816955"/>
              <a:gd name="connsiteY5" fmla="*/ 5032355 h 9882073"/>
              <a:gd name="connsiteX6" fmla="*/ 14692523 w 46816955"/>
              <a:gd name="connsiteY6" fmla="*/ 44 h 988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55" h="9882073">
                <a:moveTo>
                  <a:pt x="14692523" y="44"/>
                </a:moveTo>
                <a:cubicBezTo>
                  <a:pt x="26109951" y="-19536"/>
                  <a:pt x="37375891" y="6623555"/>
                  <a:pt x="46217883" y="4034631"/>
                </a:cubicBezTo>
                <a:lnTo>
                  <a:pt x="46816955" y="3843623"/>
                </a:lnTo>
                <a:lnTo>
                  <a:pt x="46816955" y="9882073"/>
                </a:lnTo>
                <a:lnTo>
                  <a:pt x="0" y="9882073"/>
                </a:lnTo>
                <a:lnTo>
                  <a:pt x="0" y="5032355"/>
                </a:lnTo>
                <a:cubicBezTo>
                  <a:pt x="4803769" y="1259323"/>
                  <a:pt x="9762267" y="8500"/>
                  <a:pt x="14692523" y="44"/>
                </a:cubicBezTo>
                <a:close/>
              </a:path>
            </a:pathLst>
          </a:custGeom>
          <a:solidFill>
            <a:schemeClr val="bg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noAutofit/>
          </a:bodyPr>
          <a:lstStyle/>
          <a:p>
            <a:pPr algn="ctr" defTabSz="309543" hangingPunct="0"/>
            <a:endParaRPr lang="en-US" sz="1200" kern="0">
              <a:solidFill>
                <a:srgbClr val="FFFFFF"/>
              </a:solidFill>
              <a:sym typeface="Helvetica Light"/>
            </a:endParaRPr>
          </a:p>
        </p:txBody>
      </p:sp>
      <p:sp>
        <p:nvSpPr>
          <p:cNvPr id="28" name="Freeform 13"/>
          <p:cNvSpPr>
            <a:spLocks/>
          </p:cNvSpPr>
          <p:nvPr/>
        </p:nvSpPr>
        <p:spPr bwMode="auto">
          <a:xfrm>
            <a:off x="3423092" y="3317146"/>
            <a:ext cx="5335127" cy="1351773"/>
          </a:xfrm>
          <a:custGeom>
            <a:avLst/>
            <a:gdLst>
              <a:gd name="T0" fmla="*/ 0 w 1250"/>
              <a:gd name="T1" fmla="*/ 24 h 305"/>
              <a:gd name="T2" fmla="*/ 1250 w 1250"/>
              <a:gd name="T3" fmla="*/ 186 h 305"/>
              <a:gd name="T4" fmla="*/ 0 w 1250"/>
              <a:gd name="T5" fmla="*/ 24 h 305"/>
            </a:gdLst>
            <a:ahLst/>
            <a:cxnLst>
              <a:cxn ang="0">
                <a:pos x="T0" y="T1"/>
              </a:cxn>
              <a:cxn ang="0">
                <a:pos x="T2" y="T3"/>
              </a:cxn>
              <a:cxn ang="0">
                <a:pos x="T4" y="T5"/>
              </a:cxn>
            </a:cxnLst>
            <a:rect l="0" t="0" r="r" b="b"/>
            <a:pathLst>
              <a:path w="1250" h="305">
                <a:moveTo>
                  <a:pt x="0" y="24"/>
                </a:moveTo>
                <a:cubicBezTo>
                  <a:pt x="389" y="21"/>
                  <a:pt x="900" y="305"/>
                  <a:pt x="1250" y="186"/>
                </a:cubicBezTo>
                <a:cubicBezTo>
                  <a:pt x="856" y="265"/>
                  <a:pt x="425" y="0"/>
                  <a:pt x="0" y="24"/>
                </a:cubicBezTo>
                <a:close/>
              </a:path>
            </a:pathLst>
          </a:custGeom>
          <a:solidFill>
            <a:schemeClr val="accent1"/>
          </a:solidFill>
          <a:ln>
            <a:noFill/>
          </a:ln>
        </p:spPr>
        <p:txBody>
          <a:bodyPr vert="horz" wrap="square" lIns="17859" tIns="8930" rIns="17859" bIns="8930" numCol="1" anchor="t" anchorCtr="0" compatLnSpc="1">
            <a:prstTxWarp prst="textNoShape">
              <a:avLst/>
            </a:prstTxWarp>
          </a:bodyPr>
          <a:lstStyle/>
          <a:p>
            <a:endParaRPr lang="en-US" sz="352"/>
          </a:p>
        </p:txBody>
      </p:sp>
      <p:sp>
        <p:nvSpPr>
          <p:cNvPr id="12" name="Shape 132"/>
          <p:cNvSpPr/>
          <p:nvPr/>
        </p:nvSpPr>
        <p:spPr>
          <a:xfrm>
            <a:off x="1245054" y="4268810"/>
            <a:ext cx="6744662" cy="400110"/>
          </a:xfrm>
          <a:prstGeom prst="rect">
            <a:avLst/>
          </a:prstGeom>
          <a:ln w="12700">
            <a:miter lim="400000"/>
          </a:ln>
          <a:extLst>
            <a:ext uri="{C572A759-6A51-4108-AA02-DFA0A04FC94B}">
              <ma14:wrappingTextBoxFlag xmlns="" xmlns:ma14="http://schemas.microsoft.com/office/mac/drawingml/2011/main" val="1"/>
            </a:ext>
          </a:extLst>
        </p:spPr>
        <p:txBody>
          <a:bodyPr wrap="square" lIns="17145" rIns="17145">
            <a:spAutoFit/>
          </a:bodyPr>
          <a:lstStyle>
            <a:lvl1pPr algn="l" defTabSz="3511296">
              <a:defRPr sz="2700">
                <a:solidFill>
                  <a:srgbClr val="94999F"/>
                </a:solidFill>
                <a:latin typeface="Roboto Regular"/>
                <a:ea typeface="Roboto Regular"/>
                <a:cs typeface="Roboto Regular"/>
                <a:sym typeface="Roboto Regular"/>
              </a:defRPr>
            </a:lvl1pPr>
          </a:lstStyle>
          <a:p>
            <a:pPr hangingPunct="0"/>
            <a:r>
              <a:rPr lang="en-US" sz="2000" kern="0" dirty="0">
                <a:solidFill>
                  <a:schemeClr val="tx2">
                    <a:alpha val="83000"/>
                  </a:schemeClr>
                </a:solidFill>
                <a:latin typeface="Century Gothic" charset="0"/>
                <a:ea typeface="Century Gothic" charset="0"/>
                <a:cs typeface="Century Gothic" charset="0"/>
              </a:rPr>
              <a:t>Emails and Posts</a:t>
            </a:r>
            <a:endParaRPr sz="2000" kern="0" dirty="0">
              <a:solidFill>
                <a:schemeClr val="tx2">
                  <a:alpha val="83000"/>
                </a:schemeClr>
              </a:solidFill>
              <a:latin typeface="Century Gothic" charset="0"/>
              <a:ea typeface="Century Gothic" charset="0"/>
              <a:cs typeface="Century Gothic" charset="0"/>
            </a:endParaRPr>
          </a:p>
        </p:txBody>
      </p:sp>
      <p:sp>
        <p:nvSpPr>
          <p:cNvPr id="13" name="TextBox 12"/>
          <p:cNvSpPr txBox="1"/>
          <p:nvPr/>
        </p:nvSpPr>
        <p:spPr>
          <a:xfrm>
            <a:off x="272374" y="3941708"/>
            <a:ext cx="5865779" cy="3616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309543" hangingPunct="0">
              <a:lnSpc>
                <a:spcPct val="70000"/>
              </a:lnSpc>
            </a:pPr>
            <a:r>
              <a:rPr lang="en-US" sz="3000" b="1" kern="0" dirty="0">
                <a:solidFill>
                  <a:schemeClr val="accent1"/>
                </a:solidFill>
                <a:latin typeface="+mj-lt"/>
                <a:ea typeface="Arial" charset="0"/>
                <a:cs typeface="Segoe UI" panose="020B0502040204020203" pitchFamily="34" charset="0"/>
                <a:sym typeface="Helvetica Light"/>
              </a:rPr>
              <a:t>Communicating in Salesforce</a:t>
            </a:r>
          </a:p>
        </p:txBody>
      </p:sp>
    </p:spTree>
    <p:extLst>
      <p:ext uri="{BB962C8B-B14F-4D97-AF65-F5344CB8AC3E}">
        <p14:creationId xmlns:p14="http://schemas.microsoft.com/office/powerpoint/2010/main" val="22978361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3"/>
                                        </p:tgtEl>
                                        <p:attrNameLst>
                                          <p:attrName>ppt_y</p:attrName>
                                        </p:attrNameLst>
                                      </p:cBhvr>
                                      <p:tavLst>
                                        <p:tav tm="0">
                                          <p:val>
                                            <p:strVal val="#ppt_y"/>
                                          </p:val>
                                        </p:tav>
                                        <p:tav tm="100000">
                                          <p:val>
                                            <p:strVal val="#ppt_y"/>
                                          </p:val>
                                        </p:tav>
                                      </p:tavLst>
                                    </p:anim>
                                    <p:anim calcmode="lin" valueType="num">
                                      <p:cBhvr>
                                        <p:cTn id="13"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005627" y="1295145"/>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Email</a:t>
            </a:r>
          </a:p>
        </p:txBody>
      </p:sp>
      <p:sp>
        <p:nvSpPr>
          <p:cNvPr id="6" name="Text Placeholder 5"/>
          <p:cNvSpPr>
            <a:spLocks noGrp="1"/>
          </p:cNvSpPr>
          <p:nvPr>
            <p:ph type="body" sz="quarter" idx="12"/>
          </p:nvPr>
        </p:nvSpPr>
        <p:spPr/>
        <p:txBody>
          <a:bodyPr/>
          <a:lstStyle/>
          <a:p>
            <a:r>
              <a:rPr lang="en-US" dirty="0"/>
              <a:t>Internal communication with the client</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rotWithShape="1">
          <a:blip r:embed="rId2">
            <a:extLst>
              <a:ext uri="{28A0092B-C50C-407E-A947-70E740481C1C}">
                <a14:useLocalDpi xmlns:a14="http://schemas.microsoft.com/office/drawing/2010/main" val="0"/>
              </a:ext>
            </a:extLst>
          </a:blip>
          <a:srcRect b="30617"/>
          <a:stretch/>
        </p:blipFill>
        <p:spPr>
          <a:xfrm>
            <a:off x="3383912" y="1058047"/>
            <a:ext cx="5277074" cy="1513703"/>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483014" y="1586977"/>
            <a:ext cx="2366970" cy="229293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You need to be in the Feed View to send an email</a:t>
            </a:r>
          </a:p>
          <a:p>
            <a:pPr marL="285750" indent="-285750">
              <a:spcAft>
                <a:spcPts val="600"/>
              </a:spcAft>
              <a:buFont typeface="Arial" panose="020B0604020202020204" pitchFamily="34" charset="0"/>
              <a:buChar char="•"/>
            </a:pPr>
            <a:r>
              <a:rPr lang="en-US" sz="1600" dirty="0"/>
              <a:t>Click the ‘</a:t>
            </a:r>
            <a:r>
              <a:rPr lang="en-US" sz="1600" b="1" dirty="0"/>
              <a:t>Email</a:t>
            </a:r>
            <a:r>
              <a:rPr lang="en-US" sz="1600" dirty="0"/>
              <a:t>’ button at the top of the Feed View</a:t>
            </a:r>
          </a:p>
          <a:p>
            <a:pPr marL="285750" indent="-285750">
              <a:spcAft>
                <a:spcPts val="600"/>
              </a:spcAft>
              <a:buFont typeface="Arial" panose="020B0604020202020204" pitchFamily="34" charset="0"/>
              <a:buChar char="•"/>
            </a:pPr>
            <a:r>
              <a:rPr lang="en-US" sz="1600" dirty="0"/>
              <a:t>Compose Email</a:t>
            </a:r>
          </a:p>
          <a:p>
            <a:pPr marL="285750" indent="-285750">
              <a:spcAft>
                <a:spcPts val="600"/>
              </a:spcAft>
              <a:buFont typeface="Arial" panose="020B0604020202020204" pitchFamily="34" charset="0"/>
              <a:buChar char="•"/>
            </a:pPr>
            <a:r>
              <a:rPr lang="en-US" sz="1600" dirty="0"/>
              <a:t>Click ‘</a:t>
            </a:r>
            <a:r>
              <a:rPr lang="en-US" sz="1600" b="1" dirty="0"/>
              <a:t>Send</a:t>
            </a:r>
            <a:r>
              <a:rPr lang="en-US" sz="1600" dirty="0"/>
              <a:t>’</a:t>
            </a:r>
          </a:p>
        </p:txBody>
      </p:sp>
      <p:sp>
        <p:nvSpPr>
          <p:cNvPr id="3" name="Rectangle 2">
            <a:extLst>
              <a:ext uri="{FF2B5EF4-FFF2-40B4-BE49-F238E27FC236}">
                <a16:creationId xmlns:a16="http://schemas.microsoft.com/office/drawing/2014/main" id="{0E000F7A-1696-417F-8491-EBEC0FAE3F97}"/>
              </a:ext>
            </a:extLst>
          </p:cNvPr>
          <p:cNvSpPr/>
          <p:nvPr/>
        </p:nvSpPr>
        <p:spPr>
          <a:xfrm>
            <a:off x="4270443" y="1586977"/>
            <a:ext cx="583659" cy="42664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64240FA5-22C6-4F80-9A22-D75E0913E0EC}"/>
              </a:ext>
            </a:extLst>
          </p:cNvPr>
          <p:cNvCxnSpPr>
            <a:cxnSpLocks/>
          </p:cNvCxnSpPr>
          <p:nvPr/>
        </p:nvCxnSpPr>
        <p:spPr>
          <a:xfrm flipV="1">
            <a:off x="2538919" y="1848255"/>
            <a:ext cx="1887166" cy="7976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34AB7C3-8796-4D61-B9CF-C013B18E6435}"/>
              </a:ext>
            </a:extLst>
          </p:cNvPr>
          <p:cNvPicPr>
            <a:picLocks noChangeAspect="1"/>
          </p:cNvPicPr>
          <p:nvPr/>
        </p:nvPicPr>
        <p:blipFill rotWithShape="1">
          <a:blip r:embed="rId3">
            <a:extLst>
              <a:ext uri="{28A0092B-C50C-407E-A947-70E740481C1C}">
                <a14:useLocalDpi xmlns:a14="http://schemas.microsoft.com/office/drawing/2010/main" val="0"/>
              </a:ext>
            </a:extLst>
          </a:blip>
          <a:srcRect l="-1167" t="27732" r="1167" b="-671"/>
          <a:stretch/>
        </p:blipFill>
        <p:spPr>
          <a:xfrm>
            <a:off x="3335272" y="2645923"/>
            <a:ext cx="5334785" cy="2234728"/>
          </a:xfrm>
          <a:prstGeom prst="rect">
            <a:avLst/>
          </a:prstGeom>
        </p:spPr>
      </p:pic>
      <p:sp>
        <p:nvSpPr>
          <p:cNvPr id="13" name="Rectangle 12">
            <a:extLst>
              <a:ext uri="{FF2B5EF4-FFF2-40B4-BE49-F238E27FC236}">
                <a16:creationId xmlns:a16="http://schemas.microsoft.com/office/drawing/2014/main" id="{D30829DB-9DD1-4038-A22A-F675F7F1E0A0}"/>
              </a:ext>
            </a:extLst>
          </p:cNvPr>
          <p:cNvSpPr/>
          <p:nvPr/>
        </p:nvSpPr>
        <p:spPr>
          <a:xfrm>
            <a:off x="8067599" y="4454002"/>
            <a:ext cx="583659" cy="42664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36C7A4BF-D430-4515-B2BF-B4B11905DD2C}"/>
              </a:ext>
            </a:extLst>
          </p:cNvPr>
          <p:cNvCxnSpPr>
            <a:cxnSpLocks/>
          </p:cNvCxnSpPr>
          <p:nvPr/>
        </p:nvCxnSpPr>
        <p:spPr>
          <a:xfrm>
            <a:off x="2062044" y="3704869"/>
            <a:ext cx="6005555" cy="97271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967904"/>
      </p:ext>
    </p:extLst>
  </p:cSld>
  <p:clrMapOvr>
    <a:masterClrMapping/>
  </p:clrMapOvr>
  <p:transition spd="slow">
    <p:cove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5696666" y="1295145"/>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Email Templates</a:t>
            </a:r>
          </a:p>
        </p:txBody>
      </p:sp>
      <p:sp>
        <p:nvSpPr>
          <p:cNvPr id="6" name="Text Placeholder 5"/>
          <p:cNvSpPr>
            <a:spLocks noGrp="1"/>
          </p:cNvSpPr>
          <p:nvPr>
            <p:ph type="body" sz="quarter" idx="12"/>
          </p:nvPr>
        </p:nvSpPr>
        <p:spPr/>
        <p:txBody>
          <a:bodyPr/>
          <a:lstStyle/>
          <a:p>
            <a:r>
              <a:rPr lang="en-US" dirty="0"/>
              <a:t>Canned responses for common email types</a:t>
            </a:r>
          </a:p>
        </p:txBody>
      </p:sp>
      <p:sp>
        <p:nvSpPr>
          <p:cNvPr id="2" name="TextBox 1">
            <a:extLst>
              <a:ext uri="{FF2B5EF4-FFF2-40B4-BE49-F238E27FC236}">
                <a16:creationId xmlns:a16="http://schemas.microsoft.com/office/drawing/2014/main" id="{84294C3A-5401-4DA4-B059-E20FCE71FE74}"/>
              </a:ext>
            </a:extLst>
          </p:cNvPr>
          <p:cNvSpPr txBox="1"/>
          <p:nvPr/>
        </p:nvSpPr>
        <p:spPr>
          <a:xfrm>
            <a:off x="483013" y="1586977"/>
            <a:ext cx="4940174" cy="221599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The default email that comes up is the ‘</a:t>
            </a:r>
            <a:r>
              <a:rPr lang="en-US" sz="1600" b="1" dirty="0"/>
              <a:t>Response to Customer</a:t>
            </a:r>
            <a:r>
              <a:rPr lang="en-US" sz="1600" dirty="0"/>
              <a:t>’ template in the ‘CASE: General Customer Response’ folder</a:t>
            </a:r>
          </a:p>
          <a:p>
            <a:pPr marL="285750" indent="-285750">
              <a:spcAft>
                <a:spcPts val="600"/>
              </a:spcAft>
              <a:buFont typeface="Arial" panose="020B0604020202020204" pitchFamily="34" charset="0"/>
              <a:buChar char="•"/>
            </a:pPr>
            <a:r>
              <a:rPr lang="en-US" sz="1600" dirty="0"/>
              <a:t>To choose other email templates, click the template icon in the bottom-left of the window</a:t>
            </a:r>
          </a:p>
          <a:p>
            <a:pPr marL="285750" indent="-285750">
              <a:spcAft>
                <a:spcPts val="600"/>
              </a:spcAft>
              <a:buFont typeface="Arial" panose="020B0604020202020204" pitchFamily="34" charset="0"/>
              <a:buChar char="•"/>
            </a:pPr>
            <a:r>
              <a:rPr lang="en-US" sz="1600" dirty="0"/>
              <a:t>You can select other templates as appropriate</a:t>
            </a:r>
          </a:p>
        </p:txBody>
      </p:sp>
      <p:pic>
        <p:nvPicPr>
          <p:cNvPr id="12" name="Picture 11">
            <a:extLst>
              <a:ext uri="{FF2B5EF4-FFF2-40B4-BE49-F238E27FC236}">
                <a16:creationId xmlns:a16="http://schemas.microsoft.com/office/drawing/2014/main" id="{734AB7C3-8796-4D61-B9CF-C013B18E6435}"/>
              </a:ext>
            </a:extLst>
          </p:cNvPr>
          <p:cNvPicPr>
            <a:picLocks noChangeAspect="1"/>
          </p:cNvPicPr>
          <p:nvPr/>
        </p:nvPicPr>
        <p:blipFill rotWithShape="1">
          <a:blip r:embed="rId2">
            <a:extLst>
              <a:ext uri="{28A0092B-C50C-407E-A947-70E740481C1C}">
                <a14:useLocalDpi xmlns:a14="http://schemas.microsoft.com/office/drawing/2010/main" val="0"/>
              </a:ext>
            </a:extLst>
          </a:blip>
          <a:srcRect l="-1167" t="27732" r="47733" b="-671"/>
          <a:stretch/>
        </p:blipFill>
        <p:spPr>
          <a:xfrm>
            <a:off x="6036464" y="990731"/>
            <a:ext cx="2440449" cy="1913182"/>
          </a:xfrm>
          <a:prstGeom prst="rect">
            <a:avLst/>
          </a:prstGeom>
        </p:spPr>
      </p:pic>
      <p:cxnSp>
        <p:nvCxnSpPr>
          <p:cNvPr id="14" name="Straight Arrow Connector 13">
            <a:extLst>
              <a:ext uri="{FF2B5EF4-FFF2-40B4-BE49-F238E27FC236}">
                <a16:creationId xmlns:a16="http://schemas.microsoft.com/office/drawing/2014/main" id="{36C7A4BF-D430-4515-B2BF-B4B11905DD2C}"/>
              </a:ext>
            </a:extLst>
          </p:cNvPr>
          <p:cNvCxnSpPr>
            <a:cxnSpLocks/>
          </p:cNvCxnSpPr>
          <p:nvPr/>
        </p:nvCxnSpPr>
        <p:spPr>
          <a:xfrm>
            <a:off x="4688732" y="2772383"/>
            <a:ext cx="1902986" cy="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B146F2D-95F5-4A23-A8FB-12D0F4591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406" y="3002752"/>
            <a:ext cx="2445507" cy="1913179"/>
          </a:xfrm>
          <a:prstGeom prst="rect">
            <a:avLst/>
          </a:prstGeom>
        </p:spPr>
      </p:pic>
      <p:sp>
        <p:nvSpPr>
          <p:cNvPr id="10" name="Rectangle 9">
            <a:extLst>
              <a:ext uri="{FF2B5EF4-FFF2-40B4-BE49-F238E27FC236}">
                <a16:creationId xmlns:a16="http://schemas.microsoft.com/office/drawing/2014/main" id="{45420949-A956-4F67-B21B-00F5B3573614}"/>
              </a:ext>
            </a:extLst>
          </p:cNvPr>
          <p:cNvSpPr/>
          <p:nvPr/>
        </p:nvSpPr>
        <p:spPr>
          <a:xfrm>
            <a:off x="6591718" y="2624439"/>
            <a:ext cx="261257" cy="27130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8533D9CE-67EB-48A2-8B0C-1F1EA25918F2}"/>
              </a:ext>
            </a:extLst>
          </p:cNvPr>
          <p:cNvCxnSpPr>
            <a:cxnSpLocks/>
          </p:cNvCxnSpPr>
          <p:nvPr/>
        </p:nvCxnSpPr>
        <p:spPr>
          <a:xfrm>
            <a:off x="2156298" y="3605719"/>
            <a:ext cx="3991583" cy="35362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5572242"/>
      </p:ext>
    </p:extLst>
  </p:cSld>
  <p:clrMapOvr>
    <a:masterClrMapping/>
  </p:clrMapOvr>
  <p:transition spd="slow">
    <p:cove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673682" y="1229321"/>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Email Attachments</a:t>
            </a:r>
          </a:p>
        </p:txBody>
      </p:sp>
      <p:sp>
        <p:nvSpPr>
          <p:cNvPr id="6" name="Text Placeholder 5"/>
          <p:cNvSpPr>
            <a:spLocks noGrp="1"/>
          </p:cNvSpPr>
          <p:nvPr>
            <p:ph type="body" sz="quarter" idx="12"/>
          </p:nvPr>
        </p:nvSpPr>
        <p:spPr/>
        <p:txBody>
          <a:bodyPr/>
          <a:lstStyle/>
          <a:p>
            <a:r>
              <a:rPr lang="en-US" dirty="0"/>
              <a:t>Upload Files or Use Case Attachments</a:t>
            </a:r>
          </a:p>
        </p:txBody>
      </p:sp>
      <p:sp>
        <p:nvSpPr>
          <p:cNvPr id="2" name="TextBox 1">
            <a:extLst>
              <a:ext uri="{FF2B5EF4-FFF2-40B4-BE49-F238E27FC236}">
                <a16:creationId xmlns:a16="http://schemas.microsoft.com/office/drawing/2014/main" id="{84294C3A-5401-4DA4-B059-E20FCE71FE74}"/>
              </a:ext>
            </a:extLst>
          </p:cNvPr>
          <p:cNvSpPr txBox="1"/>
          <p:nvPr/>
        </p:nvSpPr>
        <p:spPr>
          <a:xfrm>
            <a:off x="542822" y="1640057"/>
            <a:ext cx="2951660" cy="140038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Click the paper clip in the lower-left of the email window</a:t>
            </a:r>
          </a:p>
          <a:p>
            <a:pPr marL="285750" indent="-285750">
              <a:spcAft>
                <a:spcPts val="600"/>
              </a:spcAft>
              <a:buFont typeface="Arial" panose="020B0604020202020204" pitchFamily="34" charset="0"/>
              <a:buChar char="•"/>
            </a:pPr>
            <a:r>
              <a:rPr lang="en-US" sz="1600" dirty="0"/>
              <a:t>Choose ‘</a:t>
            </a:r>
            <a:r>
              <a:rPr lang="en-US" sz="1600" b="1" dirty="0"/>
              <a:t>Upload Files</a:t>
            </a:r>
            <a:r>
              <a:rPr lang="en-US" sz="1600" dirty="0"/>
              <a:t>’ or ‘</a:t>
            </a:r>
            <a:r>
              <a:rPr lang="en-US" sz="1600" b="1" dirty="0"/>
              <a:t>Use Attachments</a:t>
            </a:r>
            <a:r>
              <a:rPr lang="en-US" sz="1600" dirty="0"/>
              <a:t>’</a:t>
            </a:r>
          </a:p>
        </p:txBody>
      </p:sp>
      <p:pic>
        <p:nvPicPr>
          <p:cNvPr id="12" name="Picture 11">
            <a:extLst>
              <a:ext uri="{FF2B5EF4-FFF2-40B4-BE49-F238E27FC236}">
                <a16:creationId xmlns:a16="http://schemas.microsoft.com/office/drawing/2014/main" id="{734AB7C3-8796-4D61-B9CF-C013B18E6435}"/>
              </a:ext>
            </a:extLst>
          </p:cNvPr>
          <p:cNvPicPr>
            <a:picLocks noChangeAspect="1"/>
          </p:cNvPicPr>
          <p:nvPr/>
        </p:nvPicPr>
        <p:blipFill rotWithShape="1">
          <a:blip r:embed="rId2">
            <a:extLst>
              <a:ext uri="{28A0092B-C50C-407E-A947-70E740481C1C}">
                <a14:useLocalDpi xmlns:a14="http://schemas.microsoft.com/office/drawing/2010/main" val="0"/>
              </a:ext>
            </a:extLst>
          </a:blip>
          <a:srcRect l="-1167" t="27732" r="47733" b="-671"/>
          <a:stretch/>
        </p:blipFill>
        <p:spPr>
          <a:xfrm>
            <a:off x="4127008" y="943875"/>
            <a:ext cx="3357061" cy="2631757"/>
          </a:xfrm>
          <a:prstGeom prst="rect">
            <a:avLst/>
          </a:prstGeom>
        </p:spPr>
      </p:pic>
      <p:cxnSp>
        <p:nvCxnSpPr>
          <p:cNvPr id="14" name="Straight Arrow Connector 13">
            <a:extLst>
              <a:ext uri="{FF2B5EF4-FFF2-40B4-BE49-F238E27FC236}">
                <a16:creationId xmlns:a16="http://schemas.microsoft.com/office/drawing/2014/main" id="{36C7A4BF-D430-4515-B2BF-B4B11905DD2C}"/>
              </a:ext>
            </a:extLst>
          </p:cNvPr>
          <p:cNvCxnSpPr>
            <a:cxnSpLocks/>
          </p:cNvCxnSpPr>
          <p:nvPr/>
        </p:nvCxnSpPr>
        <p:spPr>
          <a:xfrm>
            <a:off x="3028509" y="2070074"/>
            <a:ext cx="2156334" cy="118882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5420949-A956-4F67-B21B-00F5B3573614}"/>
              </a:ext>
            </a:extLst>
          </p:cNvPr>
          <p:cNvSpPr/>
          <p:nvPr/>
        </p:nvSpPr>
        <p:spPr>
          <a:xfrm>
            <a:off x="5305743" y="3200803"/>
            <a:ext cx="261257" cy="27130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E9D9AEB-D3D4-477D-A727-6A8AAC559D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089" y="3748430"/>
            <a:ext cx="3582942" cy="1246537"/>
          </a:xfrm>
          <a:prstGeom prst="rect">
            <a:avLst/>
          </a:prstGeom>
        </p:spPr>
      </p:pic>
      <p:cxnSp>
        <p:nvCxnSpPr>
          <p:cNvPr id="22" name="Straight Arrow Connector 21">
            <a:extLst>
              <a:ext uri="{FF2B5EF4-FFF2-40B4-BE49-F238E27FC236}">
                <a16:creationId xmlns:a16="http://schemas.microsoft.com/office/drawing/2014/main" id="{8533D9CE-67EB-48A2-8B0C-1F1EA25918F2}"/>
              </a:ext>
            </a:extLst>
          </p:cNvPr>
          <p:cNvCxnSpPr>
            <a:cxnSpLocks/>
            <a:stCxn id="2" idx="2"/>
          </p:cNvCxnSpPr>
          <p:nvPr/>
        </p:nvCxnSpPr>
        <p:spPr>
          <a:xfrm>
            <a:off x="2018652" y="3040440"/>
            <a:ext cx="2456071" cy="112619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328503"/>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
            <a:extLst>
              <a:ext uri="{FF2B5EF4-FFF2-40B4-BE49-F238E27FC236}">
                <a16:creationId xmlns:a16="http://schemas.microsoft.com/office/drawing/2014/main" id="{47DFF5D8-6695-4B5B-9DF7-6E03C4754275}"/>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789" y="16208"/>
            <a:ext cx="9144000" cy="5143500"/>
          </a:xfrm>
          <a:prstGeom prst="rect">
            <a:avLst/>
          </a:prstGeom>
        </p:spPr>
      </p:pic>
      <p:sp>
        <p:nvSpPr>
          <p:cNvPr id="8" name="Freeform 7"/>
          <p:cNvSpPr/>
          <p:nvPr/>
        </p:nvSpPr>
        <p:spPr>
          <a:xfrm>
            <a:off x="87" y="3213432"/>
            <a:ext cx="9143827" cy="1930069"/>
          </a:xfrm>
          <a:custGeom>
            <a:avLst/>
            <a:gdLst>
              <a:gd name="connsiteX0" fmla="*/ 14692523 w 46816955"/>
              <a:gd name="connsiteY0" fmla="*/ 44 h 9882073"/>
              <a:gd name="connsiteX1" fmla="*/ 46217883 w 46816955"/>
              <a:gd name="connsiteY1" fmla="*/ 4034631 h 9882073"/>
              <a:gd name="connsiteX2" fmla="*/ 46816955 w 46816955"/>
              <a:gd name="connsiteY2" fmla="*/ 3843623 h 9882073"/>
              <a:gd name="connsiteX3" fmla="*/ 46816955 w 46816955"/>
              <a:gd name="connsiteY3" fmla="*/ 9882073 h 9882073"/>
              <a:gd name="connsiteX4" fmla="*/ 0 w 46816955"/>
              <a:gd name="connsiteY4" fmla="*/ 9882073 h 9882073"/>
              <a:gd name="connsiteX5" fmla="*/ 0 w 46816955"/>
              <a:gd name="connsiteY5" fmla="*/ 5032355 h 9882073"/>
              <a:gd name="connsiteX6" fmla="*/ 14692523 w 46816955"/>
              <a:gd name="connsiteY6" fmla="*/ 44 h 988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55" h="9882073">
                <a:moveTo>
                  <a:pt x="14692523" y="44"/>
                </a:moveTo>
                <a:cubicBezTo>
                  <a:pt x="26109951" y="-19536"/>
                  <a:pt x="37375891" y="6623555"/>
                  <a:pt x="46217883" y="4034631"/>
                </a:cubicBezTo>
                <a:lnTo>
                  <a:pt x="46816955" y="3843623"/>
                </a:lnTo>
                <a:lnTo>
                  <a:pt x="46816955" y="9882073"/>
                </a:lnTo>
                <a:lnTo>
                  <a:pt x="0" y="9882073"/>
                </a:lnTo>
                <a:lnTo>
                  <a:pt x="0" y="5032355"/>
                </a:lnTo>
                <a:cubicBezTo>
                  <a:pt x="4803769" y="1259323"/>
                  <a:pt x="9762267" y="8500"/>
                  <a:pt x="14692523" y="44"/>
                </a:cubicBezTo>
                <a:close/>
              </a:path>
            </a:pathLst>
          </a:custGeom>
          <a:solidFill>
            <a:schemeClr val="bg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noAutofit/>
          </a:bodyPr>
          <a:lstStyle/>
          <a:p>
            <a:pPr algn="ctr" defTabSz="309543" hangingPunct="0"/>
            <a:endParaRPr lang="en-US" sz="1200" kern="0">
              <a:solidFill>
                <a:srgbClr val="FFFFFF"/>
              </a:solidFill>
              <a:sym typeface="Helvetica Light"/>
            </a:endParaRPr>
          </a:p>
        </p:txBody>
      </p:sp>
      <p:sp>
        <p:nvSpPr>
          <p:cNvPr id="28" name="Freeform 13"/>
          <p:cNvSpPr>
            <a:spLocks/>
          </p:cNvSpPr>
          <p:nvPr/>
        </p:nvSpPr>
        <p:spPr bwMode="auto">
          <a:xfrm>
            <a:off x="3423092" y="3317146"/>
            <a:ext cx="5335127" cy="1351773"/>
          </a:xfrm>
          <a:custGeom>
            <a:avLst/>
            <a:gdLst>
              <a:gd name="T0" fmla="*/ 0 w 1250"/>
              <a:gd name="T1" fmla="*/ 24 h 305"/>
              <a:gd name="T2" fmla="*/ 1250 w 1250"/>
              <a:gd name="T3" fmla="*/ 186 h 305"/>
              <a:gd name="T4" fmla="*/ 0 w 1250"/>
              <a:gd name="T5" fmla="*/ 24 h 305"/>
            </a:gdLst>
            <a:ahLst/>
            <a:cxnLst>
              <a:cxn ang="0">
                <a:pos x="T0" y="T1"/>
              </a:cxn>
              <a:cxn ang="0">
                <a:pos x="T2" y="T3"/>
              </a:cxn>
              <a:cxn ang="0">
                <a:pos x="T4" y="T5"/>
              </a:cxn>
            </a:cxnLst>
            <a:rect l="0" t="0" r="r" b="b"/>
            <a:pathLst>
              <a:path w="1250" h="305">
                <a:moveTo>
                  <a:pt x="0" y="24"/>
                </a:moveTo>
                <a:cubicBezTo>
                  <a:pt x="389" y="21"/>
                  <a:pt x="900" y="305"/>
                  <a:pt x="1250" y="186"/>
                </a:cubicBezTo>
                <a:cubicBezTo>
                  <a:pt x="856" y="265"/>
                  <a:pt x="425" y="0"/>
                  <a:pt x="0" y="24"/>
                </a:cubicBezTo>
                <a:close/>
              </a:path>
            </a:pathLst>
          </a:custGeom>
          <a:solidFill>
            <a:schemeClr val="accent1"/>
          </a:solidFill>
          <a:ln>
            <a:noFill/>
          </a:ln>
        </p:spPr>
        <p:txBody>
          <a:bodyPr vert="horz" wrap="square" lIns="17859" tIns="8930" rIns="17859" bIns="8930" numCol="1" anchor="t" anchorCtr="0" compatLnSpc="1">
            <a:prstTxWarp prst="textNoShape">
              <a:avLst/>
            </a:prstTxWarp>
          </a:bodyPr>
          <a:lstStyle/>
          <a:p>
            <a:endParaRPr lang="en-US" sz="352"/>
          </a:p>
        </p:txBody>
      </p:sp>
      <p:sp>
        <p:nvSpPr>
          <p:cNvPr id="12" name="Shape 132"/>
          <p:cNvSpPr/>
          <p:nvPr/>
        </p:nvSpPr>
        <p:spPr>
          <a:xfrm>
            <a:off x="1062752" y="4196301"/>
            <a:ext cx="7018497" cy="400110"/>
          </a:xfrm>
          <a:prstGeom prst="rect">
            <a:avLst/>
          </a:prstGeom>
          <a:ln w="12700">
            <a:miter lim="400000"/>
          </a:ln>
          <a:extLst>
            <a:ext uri="{C572A759-6A51-4108-AA02-DFA0A04FC94B}">
              <ma14:wrappingTextBoxFlag xmlns="" xmlns:ma14="http://schemas.microsoft.com/office/mac/drawingml/2011/main" val="1"/>
            </a:ext>
          </a:extLst>
        </p:spPr>
        <p:txBody>
          <a:bodyPr wrap="square" lIns="17145" rIns="17145">
            <a:spAutoFit/>
          </a:bodyPr>
          <a:lstStyle>
            <a:lvl1pPr algn="l" defTabSz="3511296">
              <a:defRPr sz="2700">
                <a:solidFill>
                  <a:srgbClr val="94999F"/>
                </a:solidFill>
                <a:latin typeface="Roboto Regular"/>
                <a:ea typeface="Roboto Regular"/>
                <a:cs typeface="Roboto Regular"/>
                <a:sym typeface="Roboto Regular"/>
              </a:defRPr>
            </a:lvl1pPr>
          </a:lstStyle>
          <a:p>
            <a:pPr hangingPunct="0"/>
            <a:r>
              <a:rPr lang="en-US" sz="2000" kern="0" dirty="0">
                <a:solidFill>
                  <a:schemeClr val="tx2">
                    <a:alpha val="83000"/>
                  </a:schemeClr>
                </a:solidFill>
                <a:latin typeface="Century Gothic" charset="0"/>
                <a:ea typeface="Century Gothic" charset="0"/>
                <a:cs typeface="Century Gothic" charset="0"/>
              </a:rPr>
              <a:t>With Two-Factor Authentication</a:t>
            </a:r>
            <a:endParaRPr sz="2000" kern="0" dirty="0">
              <a:solidFill>
                <a:schemeClr val="tx2">
                  <a:alpha val="83000"/>
                </a:schemeClr>
              </a:solidFill>
              <a:latin typeface="Century Gothic" charset="0"/>
              <a:ea typeface="Century Gothic" charset="0"/>
              <a:cs typeface="Century Gothic" charset="0"/>
            </a:endParaRPr>
          </a:p>
        </p:txBody>
      </p:sp>
      <p:sp>
        <p:nvSpPr>
          <p:cNvPr id="3" name="Picture Placeholder 2">
            <a:extLst>
              <a:ext uri="{FF2B5EF4-FFF2-40B4-BE49-F238E27FC236}">
                <a16:creationId xmlns:a16="http://schemas.microsoft.com/office/drawing/2014/main" id="{419C1088-3174-4492-B631-638E1F026A64}"/>
              </a:ext>
            </a:extLst>
          </p:cNvPr>
          <p:cNvSpPr>
            <a:spLocks noGrp="1"/>
          </p:cNvSpPr>
          <p:nvPr>
            <p:ph type="pic" sz="quarter" idx="10"/>
          </p:nvPr>
        </p:nvSpPr>
        <p:spPr/>
      </p:sp>
      <p:sp>
        <p:nvSpPr>
          <p:cNvPr id="13" name="TextBox 12"/>
          <p:cNvSpPr txBox="1"/>
          <p:nvPr/>
        </p:nvSpPr>
        <p:spPr>
          <a:xfrm>
            <a:off x="537939" y="3860594"/>
            <a:ext cx="4253704" cy="3616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309543" hangingPunct="0">
              <a:lnSpc>
                <a:spcPct val="70000"/>
              </a:lnSpc>
            </a:pPr>
            <a:r>
              <a:rPr lang="en-US" sz="3000" b="1" kern="0" dirty="0">
                <a:solidFill>
                  <a:schemeClr val="accent1"/>
                </a:solidFill>
                <a:latin typeface="+mj-lt"/>
                <a:ea typeface="Arial" charset="0"/>
                <a:cs typeface="Segoe UI" panose="020B0502040204020203" pitchFamily="34" charset="0"/>
                <a:sym typeface="Helvetica Light"/>
              </a:rPr>
              <a:t>Logging In</a:t>
            </a:r>
          </a:p>
        </p:txBody>
      </p:sp>
    </p:spTree>
    <p:extLst>
      <p:ext uri="{BB962C8B-B14F-4D97-AF65-F5344CB8AC3E}">
        <p14:creationId xmlns:p14="http://schemas.microsoft.com/office/powerpoint/2010/main" val="21757369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3"/>
                                        </p:tgtEl>
                                        <p:attrNameLst>
                                          <p:attrName>ppt_y</p:attrName>
                                        </p:attrNameLst>
                                      </p:cBhvr>
                                      <p:tavLst>
                                        <p:tav tm="0">
                                          <p:val>
                                            <p:strVal val="#ppt_y"/>
                                          </p:val>
                                        </p:tav>
                                        <p:tav tm="100000">
                                          <p:val>
                                            <p:strVal val="#ppt_y"/>
                                          </p:val>
                                        </p:tav>
                                      </p:tavLst>
                                    </p:anim>
                                    <p:anim calcmode="lin" valueType="num">
                                      <p:cBhvr>
                                        <p:cTn id="13"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4539862" y="1295145"/>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Email Attachments</a:t>
            </a:r>
          </a:p>
        </p:txBody>
      </p:sp>
      <p:sp>
        <p:nvSpPr>
          <p:cNvPr id="6" name="Text Placeholder 5"/>
          <p:cNvSpPr>
            <a:spLocks noGrp="1"/>
          </p:cNvSpPr>
          <p:nvPr>
            <p:ph type="body" sz="quarter" idx="12"/>
          </p:nvPr>
        </p:nvSpPr>
        <p:spPr/>
        <p:txBody>
          <a:bodyPr/>
          <a:lstStyle/>
          <a:p>
            <a:r>
              <a:rPr lang="en-US" dirty="0"/>
              <a:t>Upload Files or Use Case Attachments</a:t>
            </a:r>
          </a:p>
        </p:txBody>
      </p:sp>
      <p:sp>
        <p:nvSpPr>
          <p:cNvPr id="2" name="TextBox 1">
            <a:extLst>
              <a:ext uri="{FF2B5EF4-FFF2-40B4-BE49-F238E27FC236}">
                <a16:creationId xmlns:a16="http://schemas.microsoft.com/office/drawing/2014/main" id="{84294C3A-5401-4DA4-B059-E20FCE71FE74}"/>
              </a:ext>
            </a:extLst>
          </p:cNvPr>
          <p:cNvSpPr txBox="1"/>
          <p:nvPr/>
        </p:nvSpPr>
        <p:spPr>
          <a:xfrm>
            <a:off x="295435" y="1633030"/>
            <a:ext cx="5049902" cy="1877437"/>
          </a:xfrm>
          <a:prstGeom prst="rect">
            <a:avLst/>
          </a:prstGeom>
          <a:noFill/>
        </p:spPr>
        <p:txBody>
          <a:bodyPr wrap="square" rtlCol="0">
            <a:spAutoFit/>
          </a:bodyPr>
          <a:lstStyle/>
          <a:p>
            <a:pPr marL="514350" lvl="1" indent="-285750">
              <a:spcAft>
                <a:spcPts val="600"/>
              </a:spcAft>
              <a:buFont typeface="Arial" panose="020B0604020202020204" pitchFamily="34" charset="0"/>
              <a:buChar char="•"/>
            </a:pPr>
            <a:r>
              <a:rPr lang="en-US" sz="1600" dirty="0"/>
              <a:t>Upload files: 3 steps</a:t>
            </a:r>
          </a:p>
          <a:p>
            <a:pPr marL="742950" lvl="2" indent="-285750">
              <a:spcAft>
                <a:spcPts val="600"/>
              </a:spcAft>
              <a:buFont typeface="Arial" panose="020B0604020202020204" pitchFamily="34" charset="0"/>
              <a:buChar char="•"/>
            </a:pPr>
            <a:r>
              <a:rPr lang="en-US" sz="1600" dirty="0"/>
              <a:t>Choose File</a:t>
            </a:r>
          </a:p>
          <a:p>
            <a:pPr marL="742950" lvl="2" indent="-285750">
              <a:spcAft>
                <a:spcPts val="600"/>
              </a:spcAft>
              <a:buFont typeface="Arial" panose="020B0604020202020204" pitchFamily="34" charset="0"/>
              <a:buChar char="•"/>
            </a:pPr>
            <a:r>
              <a:rPr lang="en-US" sz="1600" dirty="0"/>
              <a:t>Attach to Email</a:t>
            </a:r>
          </a:p>
          <a:p>
            <a:pPr marL="742950" lvl="2" indent="-285750">
              <a:spcAft>
                <a:spcPts val="600"/>
              </a:spcAft>
              <a:buFont typeface="Arial" panose="020B0604020202020204" pitchFamily="34" charset="0"/>
              <a:buChar char="•"/>
            </a:pPr>
            <a:r>
              <a:rPr lang="en-US" sz="1600" i="1" dirty="0"/>
              <a:t>Repeat top two for additional attachments</a:t>
            </a:r>
          </a:p>
          <a:p>
            <a:pPr marL="742950" lvl="2" indent="-285750">
              <a:spcAft>
                <a:spcPts val="600"/>
              </a:spcAft>
              <a:buFont typeface="Arial" panose="020B0604020202020204" pitchFamily="34" charset="0"/>
              <a:buChar char="•"/>
            </a:pPr>
            <a:r>
              <a:rPr lang="en-US" sz="1600" dirty="0"/>
              <a:t>Done</a:t>
            </a:r>
          </a:p>
        </p:txBody>
      </p:sp>
      <p:pic>
        <p:nvPicPr>
          <p:cNvPr id="9" name="Picture 8">
            <a:extLst>
              <a:ext uri="{FF2B5EF4-FFF2-40B4-BE49-F238E27FC236}">
                <a16:creationId xmlns:a16="http://schemas.microsoft.com/office/drawing/2014/main" id="{131138B6-4DF2-4D4C-8860-0D9878546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5337" y="957664"/>
            <a:ext cx="3167158" cy="3586650"/>
          </a:xfrm>
          <a:prstGeom prst="rect">
            <a:avLst/>
          </a:prstGeom>
        </p:spPr>
      </p:pic>
    </p:spTree>
    <p:extLst>
      <p:ext uri="{BB962C8B-B14F-4D97-AF65-F5344CB8AC3E}">
        <p14:creationId xmlns:p14="http://schemas.microsoft.com/office/powerpoint/2010/main" val="1471532360"/>
      </p:ext>
    </p:extLst>
  </p:cSld>
  <p:clrMapOvr>
    <a:masterClrMapping/>
  </p:clrMapOvr>
  <p:transition spd="slow">
    <p:cove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304572" y="1295145"/>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Email Attachments</a:t>
            </a:r>
          </a:p>
        </p:txBody>
      </p:sp>
      <p:sp>
        <p:nvSpPr>
          <p:cNvPr id="6" name="Text Placeholder 5"/>
          <p:cNvSpPr>
            <a:spLocks noGrp="1"/>
          </p:cNvSpPr>
          <p:nvPr>
            <p:ph type="body" sz="quarter" idx="12"/>
          </p:nvPr>
        </p:nvSpPr>
        <p:spPr/>
        <p:txBody>
          <a:bodyPr/>
          <a:lstStyle/>
          <a:p>
            <a:r>
              <a:rPr lang="en-US" dirty="0"/>
              <a:t>Upload Files or Use Case Attachments</a:t>
            </a:r>
          </a:p>
        </p:txBody>
      </p:sp>
      <p:sp>
        <p:nvSpPr>
          <p:cNvPr id="2" name="TextBox 1">
            <a:extLst>
              <a:ext uri="{FF2B5EF4-FFF2-40B4-BE49-F238E27FC236}">
                <a16:creationId xmlns:a16="http://schemas.microsoft.com/office/drawing/2014/main" id="{84294C3A-5401-4DA4-B059-E20FCE71FE74}"/>
              </a:ext>
            </a:extLst>
          </p:cNvPr>
          <p:cNvSpPr txBox="1"/>
          <p:nvPr/>
        </p:nvSpPr>
        <p:spPr>
          <a:xfrm>
            <a:off x="381929" y="1797760"/>
            <a:ext cx="2927960" cy="1477328"/>
          </a:xfrm>
          <a:prstGeom prst="rect">
            <a:avLst/>
          </a:prstGeom>
          <a:noFill/>
        </p:spPr>
        <p:txBody>
          <a:bodyPr wrap="square" rtlCol="0">
            <a:spAutoFit/>
          </a:bodyPr>
          <a:lstStyle/>
          <a:p>
            <a:pPr marL="514350" lvl="1" indent="-285750">
              <a:spcAft>
                <a:spcPts val="600"/>
              </a:spcAft>
              <a:buFont typeface="Arial" panose="020B0604020202020204" pitchFamily="34" charset="0"/>
              <a:buChar char="•"/>
            </a:pPr>
            <a:r>
              <a:rPr lang="en-US" sz="1600" dirty="0"/>
              <a:t>Use Attachments</a:t>
            </a:r>
          </a:p>
          <a:p>
            <a:pPr marL="742950" lvl="2" indent="-285750">
              <a:spcAft>
                <a:spcPts val="600"/>
              </a:spcAft>
              <a:buFont typeface="Arial" panose="020B0604020202020204" pitchFamily="34" charset="0"/>
              <a:buChar char="•"/>
            </a:pPr>
            <a:r>
              <a:rPr lang="en-US" sz="1600" dirty="0"/>
              <a:t>Select case files to attach</a:t>
            </a:r>
          </a:p>
          <a:p>
            <a:pPr marL="742950" lvl="2" indent="-285750">
              <a:spcAft>
                <a:spcPts val="600"/>
              </a:spcAft>
              <a:buFont typeface="Arial" panose="020B0604020202020204" pitchFamily="34" charset="0"/>
              <a:buChar char="•"/>
            </a:pPr>
            <a:r>
              <a:rPr lang="en-US" sz="1600" dirty="0"/>
              <a:t>Click ‘</a:t>
            </a:r>
            <a:r>
              <a:rPr lang="en-US" sz="1600" b="1" dirty="0"/>
              <a:t>Attach to Email</a:t>
            </a:r>
            <a:r>
              <a:rPr lang="en-US" sz="1600" dirty="0"/>
              <a:t>’</a:t>
            </a:r>
          </a:p>
        </p:txBody>
      </p:sp>
      <p:cxnSp>
        <p:nvCxnSpPr>
          <p:cNvPr id="14" name="Straight Arrow Connector 13">
            <a:extLst>
              <a:ext uri="{FF2B5EF4-FFF2-40B4-BE49-F238E27FC236}">
                <a16:creationId xmlns:a16="http://schemas.microsoft.com/office/drawing/2014/main" id="{36C7A4BF-D430-4515-B2BF-B4B11905DD2C}"/>
              </a:ext>
            </a:extLst>
          </p:cNvPr>
          <p:cNvCxnSpPr>
            <a:cxnSpLocks/>
          </p:cNvCxnSpPr>
          <p:nvPr/>
        </p:nvCxnSpPr>
        <p:spPr>
          <a:xfrm>
            <a:off x="3195038" y="1701519"/>
            <a:ext cx="1622289"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B38F11B-6C72-4647-81B5-363EE36118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0484" y="1131843"/>
            <a:ext cx="5297858" cy="3323261"/>
          </a:xfrm>
          <a:prstGeom prst="rect">
            <a:avLst/>
          </a:prstGeom>
        </p:spPr>
      </p:pic>
      <p:cxnSp>
        <p:nvCxnSpPr>
          <p:cNvPr id="22" name="Straight Arrow Connector 21">
            <a:extLst>
              <a:ext uri="{FF2B5EF4-FFF2-40B4-BE49-F238E27FC236}">
                <a16:creationId xmlns:a16="http://schemas.microsoft.com/office/drawing/2014/main" id="{8533D9CE-67EB-48A2-8B0C-1F1EA25918F2}"/>
              </a:ext>
            </a:extLst>
          </p:cNvPr>
          <p:cNvCxnSpPr>
            <a:cxnSpLocks/>
          </p:cNvCxnSpPr>
          <p:nvPr/>
        </p:nvCxnSpPr>
        <p:spPr>
          <a:xfrm>
            <a:off x="2110902" y="3015574"/>
            <a:ext cx="4776281" cy="108212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92B1584-0DEC-4303-95E8-0D84BBE492C5}"/>
              </a:ext>
            </a:extLst>
          </p:cNvPr>
          <p:cNvSpPr/>
          <p:nvPr/>
        </p:nvSpPr>
        <p:spPr>
          <a:xfrm>
            <a:off x="6965004" y="3944594"/>
            <a:ext cx="1099226" cy="51051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469280"/>
      </p:ext>
    </p:extLst>
  </p:cSld>
  <p:clrMapOvr>
    <a:masterClrMapping/>
  </p:clrMapOvr>
  <p:transition spd="slow">
    <p:cove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304572" y="1295145"/>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Setting the Case Status</a:t>
            </a:r>
          </a:p>
        </p:txBody>
      </p:sp>
      <p:sp>
        <p:nvSpPr>
          <p:cNvPr id="6" name="Text Placeholder 5"/>
          <p:cNvSpPr>
            <a:spLocks noGrp="1"/>
          </p:cNvSpPr>
          <p:nvPr>
            <p:ph type="body" sz="quarter" idx="12"/>
          </p:nvPr>
        </p:nvSpPr>
        <p:spPr/>
        <p:txBody>
          <a:bodyPr/>
          <a:lstStyle/>
          <a:p>
            <a:r>
              <a:rPr lang="en-US" dirty="0"/>
              <a:t>Change the case status before you hit send!</a:t>
            </a:r>
          </a:p>
        </p:txBody>
      </p:sp>
      <p:sp>
        <p:nvSpPr>
          <p:cNvPr id="2" name="TextBox 1">
            <a:extLst>
              <a:ext uri="{FF2B5EF4-FFF2-40B4-BE49-F238E27FC236}">
                <a16:creationId xmlns:a16="http://schemas.microsoft.com/office/drawing/2014/main" id="{84294C3A-5401-4DA4-B059-E20FCE71FE74}"/>
              </a:ext>
            </a:extLst>
          </p:cNvPr>
          <p:cNvSpPr txBox="1"/>
          <p:nvPr/>
        </p:nvSpPr>
        <p:spPr>
          <a:xfrm>
            <a:off x="166606" y="1340643"/>
            <a:ext cx="3003315" cy="3200876"/>
          </a:xfrm>
          <a:prstGeom prst="rect">
            <a:avLst/>
          </a:prstGeom>
          <a:noFill/>
        </p:spPr>
        <p:txBody>
          <a:bodyPr wrap="square" rtlCol="0">
            <a:spAutoFit/>
          </a:bodyPr>
          <a:lstStyle/>
          <a:p>
            <a:pPr marL="514350" lvl="1" indent="-285750">
              <a:spcAft>
                <a:spcPts val="600"/>
              </a:spcAft>
              <a:buFont typeface="Arial" panose="020B0604020202020204" pitchFamily="34" charset="0"/>
              <a:buChar char="•"/>
            </a:pPr>
            <a:r>
              <a:rPr lang="en-US" sz="1600" dirty="0"/>
              <a:t>This is the easiest time and place to update the case status in the case</a:t>
            </a:r>
          </a:p>
          <a:p>
            <a:pPr marL="742950" lvl="2" indent="-285750">
              <a:spcAft>
                <a:spcPts val="600"/>
              </a:spcAft>
              <a:buFont typeface="Arial" panose="020B0604020202020204" pitchFamily="34" charset="0"/>
              <a:buChar char="•"/>
            </a:pPr>
            <a:r>
              <a:rPr lang="en-US" sz="1600" dirty="0"/>
              <a:t>At the bottom of the email, use the dropdown to set the case Status and Sub Status</a:t>
            </a:r>
          </a:p>
          <a:p>
            <a:pPr marL="742950" lvl="2" indent="-285750">
              <a:spcAft>
                <a:spcPts val="600"/>
              </a:spcAft>
              <a:buFont typeface="Arial" panose="020B0604020202020204" pitchFamily="34" charset="0"/>
              <a:buChar char="•"/>
            </a:pPr>
            <a:r>
              <a:rPr lang="en-US" sz="1600" dirty="0"/>
              <a:t>Click ‘</a:t>
            </a:r>
            <a:r>
              <a:rPr lang="en-US" sz="1600" b="1" dirty="0"/>
              <a:t>Send </a:t>
            </a:r>
            <a:r>
              <a:rPr lang="en-US" sz="1600" b="1" dirty="0" err="1"/>
              <a:t>Email</a:t>
            </a:r>
            <a:r>
              <a:rPr lang="en-US" sz="1600" dirty="0" err="1"/>
              <a:t>’to</a:t>
            </a:r>
            <a:r>
              <a:rPr lang="en-US" sz="1600" dirty="0"/>
              <a:t> both send email and update case status</a:t>
            </a:r>
          </a:p>
        </p:txBody>
      </p:sp>
      <p:pic>
        <p:nvPicPr>
          <p:cNvPr id="4" name="Picture 3">
            <a:extLst>
              <a:ext uri="{FF2B5EF4-FFF2-40B4-BE49-F238E27FC236}">
                <a16:creationId xmlns:a16="http://schemas.microsoft.com/office/drawing/2014/main" id="{DB38F11B-6C72-4647-81B5-363EE36118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4739" y="1340643"/>
            <a:ext cx="5297858" cy="2941329"/>
          </a:xfrm>
          <a:prstGeom prst="rect">
            <a:avLst/>
          </a:prstGeom>
        </p:spPr>
      </p:pic>
      <p:sp>
        <p:nvSpPr>
          <p:cNvPr id="10" name="Rectangle 9">
            <a:extLst>
              <a:ext uri="{FF2B5EF4-FFF2-40B4-BE49-F238E27FC236}">
                <a16:creationId xmlns:a16="http://schemas.microsoft.com/office/drawing/2014/main" id="{192B1584-0DEC-4303-95E8-0D84BBE492C5}"/>
              </a:ext>
            </a:extLst>
          </p:cNvPr>
          <p:cNvSpPr/>
          <p:nvPr/>
        </p:nvSpPr>
        <p:spPr>
          <a:xfrm>
            <a:off x="7223941" y="3724854"/>
            <a:ext cx="1099226" cy="51051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36C7A4BF-D430-4515-B2BF-B4B11905DD2C}"/>
              </a:ext>
            </a:extLst>
          </p:cNvPr>
          <p:cNvCxnSpPr>
            <a:cxnSpLocks/>
          </p:cNvCxnSpPr>
          <p:nvPr/>
        </p:nvCxnSpPr>
        <p:spPr>
          <a:xfrm flipV="1">
            <a:off x="3343843" y="3971916"/>
            <a:ext cx="3770564" cy="17184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7914BD7-6C66-4EAE-8856-583446BB6124}"/>
              </a:ext>
            </a:extLst>
          </p:cNvPr>
          <p:cNvSpPr/>
          <p:nvPr/>
        </p:nvSpPr>
        <p:spPr>
          <a:xfrm>
            <a:off x="3685953" y="3090530"/>
            <a:ext cx="4756298" cy="63432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9B85233D-114A-4E67-A42B-A7CAEFE3CCA0}"/>
              </a:ext>
            </a:extLst>
          </p:cNvPr>
          <p:cNvCxnSpPr>
            <a:cxnSpLocks/>
          </p:cNvCxnSpPr>
          <p:nvPr/>
        </p:nvCxnSpPr>
        <p:spPr>
          <a:xfrm>
            <a:off x="3343843" y="2933226"/>
            <a:ext cx="4843511" cy="34315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4C43DCA-ADF3-4A6C-B373-D264734C7BC9}"/>
              </a:ext>
            </a:extLst>
          </p:cNvPr>
          <p:cNvCxnSpPr>
            <a:cxnSpLocks/>
          </p:cNvCxnSpPr>
          <p:nvPr/>
        </p:nvCxnSpPr>
        <p:spPr>
          <a:xfrm>
            <a:off x="3343843" y="2941081"/>
            <a:ext cx="4843511" cy="59840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6477240"/>
      </p:ext>
    </p:extLst>
  </p:cSld>
  <p:clrMapOvr>
    <a:masterClrMapping/>
  </p:clrMapOvr>
  <p:transition spd="slow">
    <p:cove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4129762" y="1295145"/>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Time to send some more emails</a:t>
            </a:r>
          </a:p>
        </p:txBody>
      </p:sp>
      <p:sp>
        <p:nvSpPr>
          <p:cNvPr id="2" name="TextBox 1">
            <a:extLst>
              <a:ext uri="{FF2B5EF4-FFF2-40B4-BE49-F238E27FC236}">
                <a16:creationId xmlns:a16="http://schemas.microsoft.com/office/drawing/2014/main" id="{84294C3A-5401-4DA4-B059-E20FCE71FE74}"/>
              </a:ext>
            </a:extLst>
          </p:cNvPr>
          <p:cNvSpPr txBox="1"/>
          <p:nvPr/>
        </p:nvSpPr>
        <p:spPr>
          <a:xfrm>
            <a:off x="435126" y="1656113"/>
            <a:ext cx="3517453" cy="1831271"/>
          </a:xfrm>
          <a:prstGeom prst="rect">
            <a:avLst/>
          </a:prstGeom>
          <a:noFill/>
        </p:spPr>
        <p:txBody>
          <a:bodyPr wrap="square" rtlCol="0">
            <a:spAutoFit/>
          </a:bodyPr>
          <a:lstStyle/>
          <a:p>
            <a:pPr marL="514350" lvl="1" indent="-285750">
              <a:spcAft>
                <a:spcPts val="600"/>
              </a:spcAft>
              <a:buFont typeface="Arial" panose="020B0604020202020204" pitchFamily="34" charset="0"/>
              <a:buChar char="•"/>
            </a:pPr>
            <a:r>
              <a:rPr lang="en-US" sz="1800" dirty="0"/>
              <a:t>Send two more emails, each with a different type of attachment</a:t>
            </a:r>
          </a:p>
          <a:p>
            <a:pPr marL="514350" lvl="1" indent="-285750">
              <a:spcAft>
                <a:spcPts val="600"/>
              </a:spcAft>
              <a:buFont typeface="Arial" panose="020B0604020202020204" pitchFamily="34" charset="0"/>
              <a:buChar char="•"/>
            </a:pPr>
            <a:r>
              <a:rPr lang="en-US" sz="1800" dirty="0"/>
              <a:t>Change the case status to something different for each email</a:t>
            </a:r>
          </a:p>
        </p:txBody>
      </p:sp>
      <p:pic>
        <p:nvPicPr>
          <p:cNvPr id="7" name="Picture 6">
            <a:extLst>
              <a:ext uri="{FF2B5EF4-FFF2-40B4-BE49-F238E27FC236}">
                <a16:creationId xmlns:a16="http://schemas.microsoft.com/office/drawing/2014/main" id="{5742C7A1-5B72-4BF8-BFED-A36127443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4971" y="739586"/>
            <a:ext cx="2916330" cy="4135356"/>
          </a:xfrm>
          <a:prstGeom prst="rect">
            <a:avLst/>
          </a:prstGeom>
        </p:spPr>
      </p:pic>
    </p:spTree>
    <p:extLst>
      <p:ext uri="{BB962C8B-B14F-4D97-AF65-F5344CB8AC3E}">
        <p14:creationId xmlns:p14="http://schemas.microsoft.com/office/powerpoint/2010/main" val="2898138027"/>
      </p:ext>
    </p:extLst>
  </p:cSld>
  <p:clrMapOvr>
    <a:masterClrMapping/>
  </p:clrMapOvr>
  <p:transition spd="slow">
    <p:cove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005627" y="1295145"/>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Post</a:t>
            </a:r>
          </a:p>
        </p:txBody>
      </p:sp>
      <p:sp>
        <p:nvSpPr>
          <p:cNvPr id="6" name="Text Placeholder 5"/>
          <p:cNvSpPr>
            <a:spLocks noGrp="1"/>
          </p:cNvSpPr>
          <p:nvPr>
            <p:ph type="body" sz="quarter" idx="12"/>
          </p:nvPr>
        </p:nvSpPr>
        <p:spPr>
          <a:xfrm>
            <a:off x="1330537" y="422610"/>
            <a:ext cx="7388161" cy="283315"/>
          </a:xfrm>
        </p:spPr>
        <p:txBody>
          <a:bodyPr/>
          <a:lstStyle/>
          <a:p>
            <a:r>
              <a:rPr lang="en-US" dirty="0"/>
              <a:t>Internal Communication w/ Other Agents, Developers, TSE Members and Designers</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rotWithShape="1">
          <a:blip r:embed="rId2">
            <a:extLst>
              <a:ext uri="{28A0092B-C50C-407E-A947-70E740481C1C}">
                <a14:useLocalDpi xmlns:a14="http://schemas.microsoft.com/office/drawing/2010/main" val="0"/>
              </a:ext>
            </a:extLst>
          </a:blip>
          <a:srcRect b="30617"/>
          <a:stretch/>
        </p:blipFill>
        <p:spPr>
          <a:xfrm>
            <a:off x="3383912" y="1058047"/>
            <a:ext cx="5277074" cy="1513703"/>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483014" y="1586977"/>
            <a:ext cx="2366970" cy="229293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You need to be in the Feed View to make a post</a:t>
            </a:r>
          </a:p>
          <a:p>
            <a:pPr marL="285750" indent="-285750">
              <a:spcAft>
                <a:spcPts val="600"/>
              </a:spcAft>
              <a:buFont typeface="Arial" panose="020B0604020202020204" pitchFamily="34" charset="0"/>
              <a:buChar char="•"/>
            </a:pPr>
            <a:r>
              <a:rPr lang="en-US" sz="1600" dirty="0"/>
              <a:t>Click the ‘</a:t>
            </a:r>
            <a:r>
              <a:rPr lang="en-US" sz="1600" b="1" dirty="0"/>
              <a:t>Post</a:t>
            </a:r>
            <a:r>
              <a:rPr lang="en-US" sz="1600" dirty="0"/>
              <a:t>’ button at the top of the Feed View</a:t>
            </a:r>
          </a:p>
          <a:p>
            <a:pPr marL="285750" indent="-285750">
              <a:spcAft>
                <a:spcPts val="600"/>
              </a:spcAft>
              <a:buFont typeface="Arial" panose="020B0604020202020204" pitchFamily="34" charset="0"/>
              <a:buChar char="•"/>
            </a:pPr>
            <a:r>
              <a:rPr lang="en-US" sz="1600" dirty="0"/>
              <a:t>Compose Post</a:t>
            </a:r>
          </a:p>
          <a:p>
            <a:pPr marL="285750" indent="-285750">
              <a:spcAft>
                <a:spcPts val="600"/>
              </a:spcAft>
              <a:buFont typeface="Arial" panose="020B0604020202020204" pitchFamily="34" charset="0"/>
              <a:buChar char="•"/>
            </a:pPr>
            <a:r>
              <a:rPr lang="en-US" sz="1600" dirty="0"/>
              <a:t>Click ‘</a:t>
            </a:r>
            <a:r>
              <a:rPr lang="en-US" sz="1600" b="1" dirty="0"/>
              <a:t>Share</a:t>
            </a:r>
            <a:r>
              <a:rPr lang="en-US" sz="1600" dirty="0"/>
              <a:t>’</a:t>
            </a:r>
          </a:p>
        </p:txBody>
      </p:sp>
      <p:sp>
        <p:nvSpPr>
          <p:cNvPr id="3" name="Rectangle 2">
            <a:extLst>
              <a:ext uri="{FF2B5EF4-FFF2-40B4-BE49-F238E27FC236}">
                <a16:creationId xmlns:a16="http://schemas.microsoft.com/office/drawing/2014/main" id="{0E000F7A-1696-417F-8491-EBEC0FAE3F97}"/>
              </a:ext>
            </a:extLst>
          </p:cNvPr>
          <p:cNvSpPr/>
          <p:nvPr/>
        </p:nvSpPr>
        <p:spPr>
          <a:xfrm>
            <a:off x="3871609" y="1597230"/>
            <a:ext cx="583659" cy="42664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64240FA5-22C6-4F80-9A22-D75E0913E0EC}"/>
              </a:ext>
            </a:extLst>
          </p:cNvPr>
          <p:cNvCxnSpPr>
            <a:cxnSpLocks/>
          </p:cNvCxnSpPr>
          <p:nvPr/>
        </p:nvCxnSpPr>
        <p:spPr>
          <a:xfrm flipV="1">
            <a:off x="2538919" y="2013626"/>
            <a:ext cx="1332690" cy="63229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7346913-0BF6-4EE2-9D2D-3D8E4728C3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8866" y="2636717"/>
            <a:ext cx="5272391" cy="2128825"/>
          </a:xfrm>
          <a:prstGeom prst="rect">
            <a:avLst/>
          </a:prstGeom>
        </p:spPr>
      </p:pic>
      <p:sp>
        <p:nvSpPr>
          <p:cNvPr id="13" name="Rectangle 12">
            <a:extLst>
              <a:ext uri="{FF2B5EF4-FFF2-40B4-BE49-F238E27FC236}">
                <a16:creationId xmlns:a16="http://schemas.microsoft.com/office/drawing/2014/main" id="{D30829DB-9DD1-4038-A22A-F675F7F1E0A0}"/>
              </a:ext>
            </a:extLst>
          </p:cNvPr>
          <p:cNvSpPr/>
          <p:nvPr/>
        </p:nvSpPr>
        <p:spPr>
          <a:xfrm>
            <a:off x="8051513" y="4280170"/>
            <a:ext cx="469918" cy="26414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36C7A4BF-D430-4515-B2BF-B4B11905DD2C}"/>
              </a:ext>
            </a:extLst>
          </p:cNvPr>
          <p:cNvCxnSpPr>
            <a:cxnSpLocks/>
          </p:cNvCxnSpPr>
          <p:nvPr/>
        </p:nvCxnSpPr>
        <p:spPr>
          <a:xfrm>
            <a:off x="2198451" y="3702875"/>
            <a:ext cx="5853062" cy="76857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5029239"/>
      </p:ext>
    </p:extLst>
  </p:cSld>
  <p:clrMapOvr>
    <a:masterClrMapping/>
  </p:clrMapOvr>
  <p:transition spd="slow">
    <p:cove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US" dirty="0">
                <a:solidFill>
                  <a:srgbClr val="FF0000"/>
                </a:solidFill>
              </a:rPr>
              <a:t>Post</a:t>
            </a:r>
          </a:p>
        </p:txBody>
      </p:sp>
      <p:sp>
        <p:nvSpPr>
          <p:cNvPr id="6" name="Text Placeholder 5"/>
          <p:cNvSpPr>
            <a:spLocks noGrp="1"/>
          </p:cNvSpPr>
          <p:nvPr>
            <p:ph type="body" sz="quarter" idx="12"/>
          </p:nvPr>
        </p:nvSpPr>
        <p:spPr/>
        <p:txBody>
          <a:bodyPr/>
          <a:lstStyle/>
          <a:p>
            <a:r>
              <a:rPr lang="en-US" dirty="0"/>
              <a:t>Tagging in a post</a:t>
            </a:r>
          </a:p>
        </p:txBody>
      </p:sp>
      <p:sp>
        <p:nvSpPr>
          <p:cNvPr id="2" name="TextBox 1">
            <a:extLst>
              <a:ext uri="{FF2B5EF4-FFF2-40B4-BE49-F238E27FC236}">
                <a16:creationId xmlns:a16="http://schemas.microsoft.com/office/drawing/2014/main" id="{84294C3A-5401-4DA4-B059-E20FCE71FE74}"/>
              </a:ext>
            </a:extLst>
          </p:cNvPr>
          <p:cNvSpPr txBox="1"/>
          <p:nvPr/>
        </p:nvSpPr>
        <p:spPr>
          <a:xfrm>
            <a:off x="385507" y="1220327"/>
            <a:ext cx="8116237" cy="3323987"/>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600" b="1" dirty="0"/>
              <a:t>Tagging a person: </a:t>
            </a:r>
            <a:r>
              <a:rPr lang="en-US" sz="1600" dirty="0"/>
              <a:t>use the </a:t>
            </a:r>
            <a:r>
              <a:rPr lang="en-US" sz="1600" b="1" dirty="0"/>
              <a:t>@</a:t>
            </a:r>
            <a:r>
              <a:rPr lang="en-US" sz="1600" dirty="0"/>
              <a:t> symbol and start typing the person’s name after the @ (e.g. </a:t>
            </a:r>
            <a:r>
              <a:rPr lang="en-US" sz="1600" b="1" dirty="0"/>
              <a:t>@</a:t>
            </a:r>
            <a:r>
              <a:rPr lang="en-US" sz="1600" b="1" dirty="0" err="1"/>
              <a:t>madeleinecraig</a:t>
            </a:r>
            <a:r>
              <a:rPr lang="en-US" sz="1600" dirty="0"/>
              <a:t>)</a:t>
            </a:r>
          </a:p>
          <a:p>
            <a:pPr marL="514350" lvl="1" indent="-285750">
              <a:spcAft>
                <a:spcPts val="1200"/>
              </a:spcAft>
              <a:buFont typeface="Arial" panose="020B0604020202020204" pitchFamily="34" charset="0"/>
              <a:buChar char="•"/>
            </a:pPr>
            <a:r>
              <a:rPr lang="en-US" sz="1600" i="1" dirty="0"/>
              <a:t>Tagging a person will send an email to that person with the contents of the post</a:t>
            </a:r>
          </a:p>
          <a:p>
            <a:pPr marL="514350" lvl="1" indent="-285750">
              <a:spcAft>
                <a:spcPts val="1200"/>
              </a:spcAft>
              <a:buFont typeface="Arial" panose="020B0604020202020204" pitchFamily="34" charset="0"/>
              <a:buChar char="•"/>
            </a:pPr>
            <a:r>
              <a:rPr lang="en-US" sz="1600" i="1" dirty="0"/>
              <a:t>The tagged person can also comment on your post, and you will be emailed the content of those comments</a:t>
            </a:r>
          </a:p>
          <a:p>
            <a:pPr marL="285750" indent="-285750">
              <a:spcAft>
                <a:spcPts val="1200"/>
              </a:spcAft>
              <a:buFont typeface="Arial" panose="020B0604020202020204" pitchFamily="34" charset="0"/>
              <a:buChar char="•"/>
            </a:pPr>
            <a:r>
              <a:rPr lang="en-US" sz="1600" b="1" dirty="0"/>
              <a:t>Tagging JIRA: </a:t>
            </a:r>
            <a:r>
              <a:rPr lang="en-US" sz="1600" dirty="0"/>
              <a:t>type </a:t>
            </a:r>
            <a:r>
              <a:rPr lang="en-US" sz="1600" b="1" dirty="0"/>
              <a:t>#JIRA </a:t>
            </a:r>
            <a:r>
              <a:rPr lang="en-US" sz="1600" dirty="0"/>
              <a:t>to tag any JIRA cases linked to the case </a:t>
            </a:r>
          </a:p>
          <a:p>
            <a:pPr marL="514350" lvl="1" indent="-285750">
              <a:spcAft>
                <a:spcPts val="1200"/>
              </a:spcAft>
              <a:buFont typeface="Arial" panose="020B0604020202020204" pitchFamily="34" charset="0"/>
              <a:buChar char="•"/>
            </a:pPr>
            <a:r>
              <a:rPr lang="en-US" sz="1600" i="1" dirty="0"/>
              <a:t>Tagging JIRA in a case will include the post as a comment in the JIRA ticket</a:t>
            </a:r>
          </a:p>
          <a:p>
            <a:pPr marL="514350" lvl="1" indent="-285750">
              <a:spcAft>
                <a:spcPts val="1200"/>
              </a:spcAft>
              <a:buFont typeface="Arial" panose="020B0604020202020204" pitchFamily="34" charset="0"/>
              <a:buChar char="•"/>
            </a:pPr>
            <a:r>
              <a:rPr lang="en-US" sz="1600" i="1" dirty="0"/>
              <a:t>If the JIRA ticket has been assigned, the person assigned to that JIRA will also receive an email</a:t>
            </a:r>
          </a:p>
        </p:txBody>
      </p:sp>
    </p:spTree>
    <p:extLst>
      <p:ext uri="{BB962C8B-B14F-4D97-AF65-F5344CB8AC3E}">
        <p14:creationId xmlns:p14="http://schemas.microsoft.com/office/powerpoint/2010/main" val="1879134089"/>
      </p:ext>
    </p:extLst>
  </p:cSld>
  <p:clrMapOvr>
    <a:masterClrMapping/>
  </p:clrMapOvr>
  <p:transition spd="slow">
    <p:cove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a:xfrm>
            <a:off x="0" y="0"/>
            <a:ext cx="9144000" cy="5143500"/>
          </a:xfrm>
        </p:spPr>
      </p:pic>
      <p:sp>
        <p:nvSpPr>
          <p:cNvPr id="9" name="Freeform 8"/>
          <p:cNvSpPr/>
          <p:nvPr/>
        </p:nvSpPr>
        <p:spPr>
          <a:xfrm>
            <a:off x="1245054" y="72509"/>
            <a:ext cx="9144000" cy="4196300"/>
          </a:xfrm>
          <a:custGeom>
            <a:avLst/>
            <a:gdLst>
              <a:gd name="connsiteX0" fmla="*/ 20636 w 46816955"/>
              <a:gd name="connsiteY0" fmla="*/ 0 h 21485320"/>
              <a:gd name="connsiteX1" fmla="*/ 46816955 w 46816955"/>
              <a:gd name="connsiteY1" fmla="*/ 0 h 21485320"/>
              <a:gd name="connsiteX2" fmla="*/ 46816955 w 46816955"/>
              <a:gd name="connsiteY2" fmla="*/ 11114 h 21485320"/>
              <a:gd name="connsiteX3" fmla="*/ 46816955 w 46816955"/>
              <a:gd name="connsiteY3" fmla="*/ 7385453 h 21485320"/>
              <a:gd name="connsiteX4" fmla="*/ 46816955 w 46816955"/>
              <a:gd name="connsiteY4" fmla="*/ 7639874 h 21485320"/>
              <a:gd name="connsiteX5" fmla="*/ 46816955 w 46816955"/>
              <a:gd name="connsiteY5" fmla="*/ 8741664 h 21485320"/>
              <a:gd name="connsiteX6" fmla="*/ 46816955 w 46816955"/>
              <a:gd name="connsiteY6" fmla="*/ 20296588 h 21485320"/>
              <a:gd name="connsiteX7" fmla="*/ 46217883 w 46816955"/>
              <a:gd name="connsiteY7" fmla="*/ 20487596 h 21485320"/>
              <a:gd name="connsiteX8" fmla="*/ 14692522 w 46816955"/>
              <a:gd name="connsiteY8" fmla="*/ 16453010 h 21485320"/>
              <a:gd name="connsiteX9" fmla="*/ 0 w 46816955"/>
              <a:gd name="connsiteY9" fmla="*/ 21485320 h 21485320"/>
              <a:gd name="connsiteX10" fmla="*/ 0 w 46816955"/>
              <a:gd name="connsiteY10" fmla="*/ 8741664 h 21485320"/>
              <a:gd name="connsiteX11" fmla="*/ 0 w 46816955"/>
              <a:gd name="connsiteY11" fmla="*/ 7385453 h 21485320"/>
              <a:gd name="connsiteX12" fmla="*/ 0 w 46816955"/>
              <a:gd name="connsiteY12" fmla="*/ 11114 h 21485320"/>
              <a:gd name="connsiteX13" fmla="*/ 20636 w 46816955"/>
              <a:gd name="connsiteY13" fmla="*/ 11114 h 2148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816955" h="21485320">
                <a:moveTo>
                  <a:pt x="20636" y="0"/>
                </a:moveTo>
                <a:lnTo>
                  <a:pt x="46816955" y="0"/>
                </a:lnTo>
                <a:lnTo>
                  <a:pt x="46816955" y="11114"/>
                </a:lnTo>
                <a:lnTo>
                  <a:pt x="46816955" y="7385453"/>
                </a:lnTo>
                <a:lnTo>
                  <a:pt x="46816955" y="7639874"/>
                </a:lnTo>
                <a:lnTo>
                  <a:pt x="46816955" y="8741664"/>
                </a:lnTo>
                <a:lnTo>
                  <a:pt x="46816955" y="20296588"/>
                </a:lnTo>
                <a:lnTo>
                  <a:pt x="46217883" y="20487596"/>
                </a:lnTo>
                <a:cubicBezTo>
                  <a:pt x="37375891" y="23076520"/>
                  <a:pt x="26109951" y="16433430"/>
                  <a:pt x="14692522" y="16453010"/>
                </a:cubicBezTo>
                <a:cubicBezTo>
                  <a:pt x="9762267" y="16461466"/>
                  <a:pt x="4803768" y="17712288"/>
                  <a:pt x="0" y="21485320"/>
                </a:cubicBezTo>
                <a:lnTo>
                  <a:pt x="0" y="8741664"/>
                </a:lnTo>
                <a:lnTo>
                  <a:pt x="0" y="7385453"/>
                </a:lnTo>
                <a:lnTo>
                  <a:pt x="0" y="11114"/>
                </a:lnTo>
                <a:lnTo>
                  <a:pt x="20636" y="11114"/>
                </a:lnTo>
                <a:close/>
              </a:path>
            </a:pathLst>
          </a:custGeom>
          <a:solidFill>
            <a:schemeClr val="bg1">
              <a:alpha val="56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noAutofit/>
          </a:bodyPr>
          <a:lstStyle/>
          <a:p>
            <a:pPr algn="ctr" defTabSz="309543" hangingPunct="0"/>
            <a:endParaRPr lang="en-US" sz="1200" kern="0">
              <a:solidFill>
                <a:srgbClr val="FFFFFF"/>
              </a:solidFill>
              <a:sym typeface="Helvetica Light"/>
            </a:endParaRPr>
          </a:p>
        </p:txBody>
      </p:sp>
      <p:sp>
        <p:nvSpPr>
          <p:cNvPr id="8" name="Freeform 7"/>
          <p:cNvSpPr/>
          <p:nvPr/>
        </p:nvSpPr>
        <p:spPr>
          <a:xfrm>
            <a:off x="87" y="3213432"/>
            <a:ext cx="9143827" cy="1930069"/>
          </a:xfrm>
          <a:custGeom>
            <a:avLst/>
            <a:gdLst>
              <a:gd name="connsiteX0" fmla="*/ 14692523 w 46816955"/>
              <a:gd name="connsiteY0" fmla="*/ 44 h 9882073"/>
              <a:gd name="connsiteX1" fmla="*/ 46217883 w 46816955"/>
              <a:gd name="connsiteY1" fmla="*/ 4034631 h 9882073"/>
              <a:gd name="connsiteX2" fmla="*/ 46816955 w 46816955"/>
              <a:gd name="connsiteY2" fmla="*/ 3843623 h 9882073"/>
              <a:gd name="connsiteX3" fmla="*/ 46816955 w 46816955"/>
              <a:gd name="connsiteY3" fmla="*/ 9882073 h 9882073"/>
              <a:gd name="connsiteX4" fmla="*/ 0 w 46816955"/>
              <a:gd name="connsiteY4" fmla="*/ 9882073 h 9882073"/>
              <a:gd name="connsiteX5" fmla="*/ 0 w 46816955"/>
              <a:gd name="connsiteY5" fmla="*/ 5032355 h 9882073"/>
              <a:gd name="connsiteX6" fmla="*/ 14692523 w 46816955"/>
              <a:gd name="connsiteY6" fmla="*/ 44 h 988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55" h="9882073">
                <a:moveTo>
                  <a:pt x="14692523" y="44"/>
                </a:moveTo>
                <a:cubicBezTo>
                  <a:pt x="26109951" y="-19536"/>
                  <a:pt x="37375891" y="6623555"/>
                  <a:pt x="46217883" y="4034631"/>
                </a:cubicBezTo>
                <a:lnTo>
                  <a:pt x="46816955" y="3843623"/>
                </a:lnTo>
                <a:lnTo>
                  <a:pt x="46816955" y="9882073"/>
                </a:lnTo>
                <a:lnTo>
                  <a:pt x="0" y="9882073"/>
                </a:lnTo>
                <a:lnTo>
                  <a:pt x="0" y="5032355"/>
                </a:lnTo>
                <a:cubicBezTo>
                  <a:pt x="4803769" y="1259323"/>
                  <a:pt x="9762267" y="8500"/>
                  <a:pt x="14692523" y="44"/>
                </a:cubicBezTo>
                <a:close/>
              </a:path>
            </a:pathLst>
          </a:custGeom>
          <a:solidFill>
            <a:schemeClr val="bg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noAutofit/>
          </a:bodyPr>
          <a:lstStyle/>
          <a:p>
            <a:pPr algn="ctr" defTabSz="309543" hangingPunct="0"/>
            <a:endParaRPr lang="en-US" sz="1200" kern="0">
              <a:solidFill>
                <a:srgbClr val="FFFFFF"/>
              </a:solidFill>
              <a:sym typeface="Helvetica Light"/>
            </a:endParaRPr>
          </a:p>
        </p:txBody>
      </p:sp>
      <p:sp>
        <p:nvSpPr>
          <p:cNvPr id="28" name="Freeform 13"/>
          <p:cNvSpPr>
            <a:spLocks/>
          </p:cNvSpPr>
          <p:nvPr/>
        </p:nvSpPr>
        <p:spPr bwMode="auto">
          <a:xfrm>
            <a:off x="3423092" y="3317146"/>
            <a:ext cx="5335127" cy="1351773"/>
          </a:xfrm>
          <a:custGeom>
            <a:avLst/>
            <a:gdLst>
              <a:gd name="T0" fmla="*/ 0 w 1250"/>
              <a:gd name="T1" fmla="*/ 24 h 305"/>
              <a:gd name="T2" fmla="*/ 1250 w 1250"/>
              <a:gd name="T3" fmla="*/ 186 h 305"/>
              <a:gd name="T4" fmla="*/ 0 w 1250"/>
              <a:gd name="T5" fmla="*/ 24 h 305"/>
            </a:gdLst>
            <a:ahLst/>
            <a:cxnLst>
              <a:cxn ang="0">
                <a:pos x="T0" y="T1"/>
              </a:cxn>
              <a:cxn ang="0">
                <a:pos x="T2" y="T3"/>
              </a:cxn>
              <a:cxn ang="0">
                <a:pos x="T4" y="T5"/>
              </a:cxn>
            </a:cxnLst>
            <a:rect l="0" t="0" r="r" b="b"/>
            <a:pathLst>
              <a:path w="1250" h="305">
                <a:moveTo>
                  <a:pt x="0" y="24"/>
                </a:moveTo>
                <a:cubicBezTo>
                  <a:pt x="389" y="21"/>
                  <a:pt x="900" y="305"/>
                  <a:pt x="1250" y="186"/>
                </a:cubicBezTo>
                <a:cubicBezTo>
                  <a:pt x="856" y="265"/>
                  <a:pt x="425" y="0"/>
                  <a:pt x="0" y="24"/>
                </a:cubicBezTo>
                <a:close/>
              </a:path>
            </a:pathLst>
          </a:custGeom>
          <a:solidFill>
            <a:schemeClr val="accent1"/>
          </a:solidFill>
          <a:ln>
            <a:noFill/>
          </a:ln>
        </p:spPr>
        <p:txBody>
          <a:bodyPr vert="horz" wrap="square" lIns="17859" tIns="8930" rIns="17859" bIns="8930" numCol="1" anchor="t" anchorCtr="0" compatLnSpc="1">
            <a:prstTxWarp prst="textNoShape">
              <a:avLst/>
            </a:prstTxWarp>
          </a:bodyPr>
          <a:lstStyle/>
          <a:p>
            <a:endParaRPr lang="en-US" sz="352"/>
          </a:p>
        </p:txBody>
      </p:sp>
      <p:sp>
        <p:nvSpPr>
          <p:cNvPr id="12" name="Shape 132"/>
          <p:cNvSpPr/>
          <p:nvPr/>
        </p:nvSpPr>
        <p:spPr>
          <a:xfrm>
            <a:off x="1245054" y="4268810"/>
            <a:ext cx="6744662" cy="400110"/>
          </a:xfrm>
          <a:prstGeom prst="rect">
            <a:avLst/>
          </a:prstGeom>
          <a:ln w="12700">
            <a:miter lim="400000"/>
          </a:ln>
          <a:extLst>
            <a:ext uri="{C572A759-6A51-4108-AA02-DFA0A04FC94B}">
              <ma14:wrappingTextBoxFlag xmlns="" xmlns:ma14="http://schemas.microsoft.com/office/mac/drawingml/2011/main" val="1"/>
            </a:ext>
          </a:extLst>
        </p:spPr>
        <p:txBody>
          <a:bodyPr wrap="square" lIns="17145" rIns="17145">
            <a:spAutoFit/>
          </a:bodyPr>
          <a:lstStyle>
            <a:lvl1pPr algn="l" defTabSz="3511296">
              <a:defRPr sz="2700">
                <a:solidFill>
                  <a:srgbClr val="94999F"/>
                </a:solidFill>
                <a:latin typeface="Roboto Regular"/>
                <a:ea typeface="Roboto Regular"/>
                <a:cs typeface="Roboto Regular"/>
                <a:sym typeface="Roboto Regular"/>
              </a:defRPr>
            </a:lvl1pPr>
          </a:lstStyle>
          <a:p>
            <a:pPr hangingPunct="0"/>
            <a:r>
              <a:rPr lang="en-US" sz="2000" kern="0" dirty="0">
                <a:solidFill>
                  <a:schemeClr val="tx2">
                    <a:alpha val="83000"/>
                  </a:schemeClr>
                </a:solidFill>
                <a:latin typeface="Century Gothic" charset="0"/>
                <a:ea typeface="Century Gothic" charset="0"/>
                <a:cs typeface="Century Gothic" charset="0"/>
              </a:rPr>
              <a:t>Status and Sub Status, Hand-Offs </a:t>
            </a:r>
            <a:r>
              <a:rPr lang="en-US" sz="2000" kern="0">
                <a:solidFill>
                  <a:schemeClr val="tx2">
                    <a:alpha val="83000"/>
                  </a:schemeClr>
                </a:solidFill>
                <a:latin typeface="Century Gothic" charset="0"/>
                <a:ea typeface="Century Gothic" charset="0"/>
                <a:cs typeface="Century Gothic" charset="0"/>
              </a:rPr>
              <a:t>and Escalations</a:t>
            </a:r>
            <a:endParaRPr sz="2000" kern="0" dirty="0">
              <a:solidFill>
                <a:schemeClr val="tx2">
                  <a:alpha val="83000"/>
                </a:schemeClr>
              </a:solidFill>
              <a:latin typeface="Century Gothic" charset="0"/>
              <a:ea typeface="Century Gothic" charset="0"/>
              <a:cs typeface="Century Gothic" charset="0"/>
            </a:endParaRPr>
          </a:p>
        </p:txBody>
      </p:sp>
      <p:sp>
        <p:nvSpPr>
          <p:cNvPr id="13" name="TextBox 12"/>
          <p:cNvSpPr txBox="1"/>
          <p:nvPr/>
        </p:nvSpPr>
        <p:spPr>
          <a:xfrm>
            <a:off x="272374" y="3941708"/>
            <a:ext cx="5865779" cy="3616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309543" hangingPunct="0">
              <a:lnSpc>
                <a:spcPct val="70000"/>
              </a:lnSpc>
            </a:pPr>
            <a:r>
              <a:rPr lang="en-US" sz="3000" b="1" kern="0" dirty="0">
                <a:solidFill>
                  <a:schemeClr val="accent1"/>
                </a:solidFill>
                <a:latin typeface="+mj-lt"/>
                <a:ea typeface="Arial" charset="0"/>
                <a:cs typeface="Segoe UI" panose="020B0502040204020203" pitchFamily="34" charset="0"/>
                <a:sym typeface="Helvetica Light"/>
              </a:rPr>
              <a:t>Case Management</a:t>
            </a:r>
          </a:p>
        </p:txBody>
      </p:sp>
    </p:spTree>
    <p:extLst>
      <p:ext uri="{BB962C8B-B14F-4D97-AF65-F5344CB8AC3E}">
        <p14:creationId xmlns:p14="http://schemas.microsoft.com/office/powerpoint/2010/main" val="32738231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3"/>
                                        </p:tgtEl>
                                        <p:attrNameLst>
                                          <p:attrName>ppt_y</p:attrName>
                                        </p:attrNameLst>
                                      </p:cBhvr>
                                      <p:tavLst>
                                        <p:tav tm="0">
                                          <p:val>
                                            <p:strVal val="#ppt_y"/>
                                          </p:val>
                                        </p:tav>
                                        <p:tav tm="100000">
                                          <p:val>
                                            <p:strVal val="#ppt_y"/>
                                          </p:val>
                                        </p:tav>
                                      </p:tavLst>
                                    </p:anim>
                                    <p:anim calcmode="lin" valueType="num">
                                      <p:cBhvr>
                                        <p:cTn id="13"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p:nvPr/>
        </p:nvSpPr>
        <p:spPr>
          <a:xfrm>
            <a:off x="3778853" y="594286"/>
            <a:ext cx="5189739" cy="1977464"/>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lvl1pPr algn="l">
              <a:lnSpc>
                <a:spcPct val="150000"/>
              </a:lnSpc>
              <a:defRPr sz="2600" cap="none">
                <a:solidFill>
                  <a:srgbClr val="717172"/>
                </a:solidFill>
                <a:latin typeface="Lato Regular"/>
                <a:ea typeface="Lato Regular"/>
                <a:cs typeface="Lato Regular"/>
                <a:sym typeface="Lato Regular"/>
              </a:defRPr>
            </a:lvl1pPr>
          </a:lstStyle>
          <a:p>
            <a:pPr marL="285750" indent="-285750">
              <a:lnSpc>
                <a:spcPct val="100000"/>
              </a:lnSpc>
              <a:buFont typeface="Arial" panose="020B0604020202020204" pitchFamily="34" charset="0"/>
              <a:buChar char="•"/>
            </a:pPr>
            <a:r>
              <a:rPr lang="en-US" sz="1800" dirty="0">
                <a:latin typeface="+mn-lt"/>
              </a:rPr>
              <a:t>New</a:t>
            </a:r>
          </a:p>
          <a:p>
            <a:pPr marL="285750" indent="-285750">
              <a:lnSpc>
                <a:spcPct val="100000"/>
              </a:lnSpc>
              <a:buFont typeface="Arial" panose="020B0604020202020204" pitchFamily="34" charset="0"/>
              <a:buChar char="•"/>
            </a:pPr>
            <a:r>
              <a:rPr lang="en-US" sz="1800" dirty="0">
                <a:latin typeface="+mn-lt"/>
              </a:rPr>
              <a:t>Assigned</a:t>
            </a:r>
          </a:p>
          <a:p>
            <a:pPr marL="285750" indent="-285750">
              <a:lnSpc>
                <a:spcPct val="100000"/>
              </a:lnSpc>
              <a:buFont typeface="Arial" panose="020B0604020202020204" pitchFamily="34" charset="0"/>
              <a:buChar char="•"/>
            </a:pPr>
            <a:r>
              <a:rPr lang="en-US" sz="1800" dirty="0">
                <a:latin typeface="+mn-lt"/>
              </a:rPr>
              <a:t>Open (deprecated)</a:t>
            </a:r>
          </a:p>
          <a:p>
            <a:pPr marL="285750" indent="-285750">
              <a:lnSpc>
                <a:spcPct val="100000"/>
              </a:lnSpc>
              <a:buFont typeface="Arial" panose="020B0604020202020204" pitchFamily="34" charset="0"/>
              <a:buChar char="•"/>
            </a:pPr>
            <a:r>
              <a:rPr lang="en-US" sz="1800" dirty="0">
                <a:latin typeface="+mn-lt"/>
              </a:rPr>
              <a:t>Pending</a:t>
            </a:r>
          </a:p>
          <a:p>
            <a:pPr marL="285750" indent="-285750">
              <a:lnSpc>
                <a:spcPct val="100000"/>
              </a:lnSpc>
              <a:buFont typeface="Arial" panose="020B0604020202020204" pitchFamily="34" charset="0"/>
              <a:buChar char="•"/>
            </a:pPr>
            <a:r>
              <a:rPr lang="en-US" sz="1800" dirty="0">
                <a:latin typeface="+mn-lt"/>
              </a:rPr>
              <a:t>Customer Responded</a:t>
            </a:r>
          </a:p>
          <a:p>
            <a:pPr marL="285750" indent="-285750">
              <a:lnSpc>
                <a:spcPct val="100000"/>
              </a:lnSpc>
              <a:buFont typeface="Arial" panose="020B0604020202020204" pitchFamily="34" charset="0"/>
              <a:buChar char="•"/>
            </a:pPr>
            <a:r>
              <a:rPr lang="en-US" sz="1800" dirty="0">
                <a:latin typeface="+mn-lt"/>
              </a:rPr>
              <a:t>JIRA Responded</a:t>
            </a:r>
          </a:p>
          <a:p>
            <a:pPr marL="285750" indent="-285750">
              <a:lnSpc>
                <a:spcPct val="100000"/>
              </a:lnSpc>
              <a:buFont typeface="Arial" panose="020B0604020202020204" pitchFamily="34" charset="0"/>
              <a:buChar char="•"/>
            </a:pPr>
            <a:r>
              <a:rPr lang="en-US" sz="1800" dirty="0">
                <a:latin typeface="+mn-lt"/>
              </a:rPr>
              <a:t>Reopened</a:t>
            </a:r>
            <a:endParaRPr sz="1800" dirty="0">
              <a:latin typeface="+mn-lt"/>
            </a:endParaRPr>
          </a:p>
        </p:txBody>
      </p:sp>
      <p:sp>
        <p:nvSpPr>
          <p:cNvPr id="59" name="Shape 59"/>
          <p:cNvSpPr/>
          <p:nvPr/>
        </p:nvSpPr>
        <p:spPr>
          <a:xfrm>
            <a:off x="175408" y="561325"/>
            <a:ext cx="2871997" cy="1264399"/>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normAutofit/>
          </a:bodyPr>
          <a:lstStyle/>
          <a:p>
            <a:pPr algn="r">
              <a:defRPr sz="10000" cap="none">
                <a:latin typeface="+mn-lt"/>
                <a:ea typeface="+mn-ea"/>
                <a:cs typeface="+mn-cs"/>
                <a:sym typeface="Sk-Modernist"/>
              </a:defRPr>
            </a:pPr>
            <a:r>
              <a:rPr lang="en-US" sz="3750" dirty="0">
                <a:latin typeface="+mj-lt"/>
              </a:rPr>
              <a:t>Case Statuses</a:t>
            </a:r>
            <a:endParaRPr sz="3750" dirty="0">
              <a:latin typeface="+mj-lt"/>
            </a:endParaRPr>
          </a:p>
        </p:txBody>
      </p:sp>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9558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20999" y="1605234"/>
            <a:ext cx="2385975" cy="567976"/>
          </a:xfrm>
          <a:prstGeom prst="rect">
            <a:avLst/>
          </a:prstGeom>
          <a:noFill/>
        </p:spPr>
        <p:txBody>
          <a:bodyPr wrap="square" rtlCol="0">
            <a:spAutoFit/>
          </a:bodyPr>
          <a:lstStyle/>
          <a:p>
            <a:pPr>
              <a:lnSpc>
                <a:spcPct val="150000"/>
              </a:lnSpc>
            </a:pPr>
            <a:r>
              <a:rPr lang="en-US" sz="1100" dirty="0"/>
              <a:t>The status of a case when it is first created, but not assigned</a:t>
            </a:r>
            <a:endParaRPr lang="en-US" sz="1100" dirty="0">
              <a:solidFill>
                <a:schemeClr val="tx2"/>
              </a:solidFill>
              <a:latin typeface="Century Gothic" charset="0"/>
              <a:ea typeface="Century Gothic" charset="0"/>
              <a:cs typeface="Century Gothic" charset="0"/>
            </a:endParaRPr>
          </a:p>
        </p:txBody>
      </p:sp>
      <p:sp>
        <p:nvSpPr>
          <p:cNvPr id="8" name="TextBox 7"/>
          <p:cNvSpPr txBox="1"/>
          <p:nvPr/>
        </p:nvSpPr>
        <p:spPr>
          <a:xfrm>
            <a:off x="421000" y="1321787"/>
            <a:ext cx="2385974" cy="276999"/>
          </a:xfrm>
          <a:prstGeom prst="rect">
            <a:avLst/>
          </a:prstGeom>
          <a:noFill/>
        </p:spPr>
        <p:txBody>
          <a:bodyPr wrap="square" rtlCol="0" anchor="b">
            <a:spAutoFit/>
          </a:bodyPr>
          <a:lstStyle/>
          <a:p>
            <a:r>
              <a:rPr lang="en-US" sz="1200" b="1" dirty="0">
                <a:latin typeface="Century Gothic" charset="0"/>
                <a:ea typeface="Century Gothic" charset="0"/>
                <a:cs typeface="Century Gothic" charset="0"/>
              </a:rPr>
              <a:t>New</a:t>
            </a:r>
          </a:p>
        </p:txBody>
      </p:sp>
      <p:sp>
        <p:nvSpPr>
          <p:cNvPr id="16" name="TextBox 15"/>
          <p:cNvSpPr txBox="1"/>
          <p:nvPr/>
        </p:nvSpPr>
        <p:spPr>
          <a:xfrm>
            <a:off x="420999" y="3475332"/>
            <a:ext cx="2385975" cy="821892"/>
          </a:xfrm>
          <a:prstGeom prst="rect">
            <a:avLst/>
          </a:prstGeom>
          <a:noFill/>
        </p:spPr>
        <p:txBody>
          <a:bodyPr wrap="square" rtlCol="0">
            <a:spAutoFit/>
          </a:bodyPr>
          <a:lstStyle/>
          <a:p>
            <a:pPr>
              <a:lnSpc>
                <a:spcPct val="150000"/>
              </a:lnSpc>
            </a:pPr>
            <a:r>
              <a:rPr lang="en-US" sz="1100" dirty="0">
                <a:solidFill>
                  <a:schemeClr val="tx2"/>
                </a:solidFill>
                <a:latin typeface="Century Gothic" charset="0"/>
                <a:ea typeface="Century Gothic" charset="0"/>
                <a:cs typeface="Century Gothic" charset="0"/>
              </a:rPr>
              <a:t>Status that automatically appears when a client responds to an email in the case</a:t>
            </a:r>
          </a:p>
        </p:txBody>
      </p:sp>
      <p:sp>
        <p:nvSpPr>
          <p:cNvPr id="18" name="TextBox 17"/>
          <p:cNvSpPr txBox="1"/>
          <p:nvPr/>
        </p:nvSpPr>
        <p:spPr>
          <a:xfrm>
            <a:off x="421000" y="3191885"/>
            <a:ext cx="2385974" cy="276999"/>
          </a:xfrm>
          <a:prstGeom prst="rect">
            <a:avLst/>
          </a:prstGeom>
          <a:noFill/>
        </p:spPr>
        <p:txBody>
          <a:bodyPr wrap="square" rtlCol="0" anchor="b">
            <a:spAutoFit/>
          </a:bodyPr>
          <a:lstStyle/>
          <a:p>
            <a:r>
              <a:rPr lang="en-US" sz="1200" b="1" dirty="0">
                <a:latin typeface="Century Gothic" charset="0"/>
                <a:ea typeface="Century Gothic" charset="0"/>
                <a:cs typeface="Century Gothic" charset="0"/>
              </a:rPr>
              <a:t>Customer Responded </a:t>
            </a:r>
          </a:p>
        </p:txBody>
      </p:sp>
      <p:sp>
        <p:nvSpPr>
          <p:cNvPr id="10" name="TextBox 9"/>
          <p:cNvSpPr txBox="1"/>
          <p:nvPr/>
        </p:nvSpPr>
        <p:spPr>
          <a:xfrm>
            <a:off x="3376861" y="1605234"/>
            <a:ext cx="2385975" cy="821892"/>
          </a:xfrm>
          <a:prstGeom prst="rect">
            <a:avLst/>
          </a:prstGeom>
          <a:noFill/>
        </p:spPr>
        <p:txBody>
          <a:bodyPr wrap="square" rtlCol="0">
            <a:spAutoFit/>
          </a:bodyPr>
          <a:lstStyle/>
          <a:p>
            <a:pPr>
              <a:lnSpc>
                <a:spcPct val="150000"/>
              </a:lnSpc>
            </a:pPr>
            <a:r>
              <a:rPr lang="en-US" sz="1100" dirty="0"/>
              <a:t>The status of a case when it is assigned to an agent, but no action has been taken yet</a:t>
            </a:r>
          </a:p>
        </p:txBody>
      </p:sp>
      <p:sp>
        <p:nvSpPr>
          <p:cNvPr id="11" name="TextBox 10"/>
          <p:cNvSpPr txBox="1"/>
          <p:nvPr/>
        </p:nvSpPr>
        <p:spPr>
          <a:xfrm>
            <a:off x="3376860" y="1321787"/>
            <a:ext cx="2385975" cy="276999"/>
          </a:xfrm>
          <a:prstGeom prst="rect">
            <a:avLst/>
          </a:prstGeom>
          <a:noFill/>
        </p:spPr>
        <p:txBody>
          <a:bodyPr wrap="square" rtlCol="0" anchor="b">
            <a:spAutoFit/>
          </a:bodyPr>
          <a:lstStyle/>
          <a:p>
            <a:r>
              <a:rPr lang="en-US" sz="1200" b="1" dirty="0">
                <a:latin typeface="Century Gothic" charset="0"/>
                <a:ea typeface="Century Gothic" charset="0"/>
                <a:cs typeface="Century Gothic" charset="0"/>
              </a:rPr>
              <a:t>Assigned</a:t>
            </a:r>
          </a:p>
        </p:txBody>
      </p:sp>
      <p:sp>
        <p:nvSpPr>
          <p:cNvPr id="20" name="TextBox 19"/>
          <p:cNvSpPr txBox="1"/>
          <p:nvPr/>
        </p:nvSpPr>
        <p:spPr>
          <a:xfrm>
            <a:off x="3376861" y="3471689"/>
            <a:ext cx="2385975" cy="1329723"/>
          </a:xfrm>
          <a:prstGeom prst="rect">
            <a:avLst/>
          </a:prstGeom>
          <a:noFill/>
        </p:spPr>
        <p:txBody>
          <a:bodyPr wrap="square" rtlCol="0">
            <a:spAutoFit/>
          </a:bodyPr>
          <a:lstStyle/>
          <a:p>
            <a:pPr>
              <a:lnSpc>
                <a:spcPct val="150000"/>
              </a:lnSpc>
            </a:pPr>
            <a:r>
              <a:rPr lang="en-US" sz="1100" dirty="0">
                <a:solidFill>
                  <a:schemeClr val="tx2"/>
                </a:solidFill>
                <a:latin typeface="Century Gothic" charset="0"/>
                <a:ea typeface="Century Gothic" charset="0"/>
                <a:cs typeface="Century Gothic" charset="0"/>
              </a:rPr>
              <a:t>Status that automatically appears when any of the Tier 2 teams to which the case has been escalated have responded</a:t>
            </a:r>
          </a:p>
        </p:txBody>
      </p:sp>
      <p:sp>
        <p:nvSpPr>
          <p:cNvPr id="21" name="TextBox 20"/>
          <p:cNvSpPr txBox="1"/>
          <p:nvPr/>
        </p:nvSpPr>
        <p:spPr>
          <a:xfrm>
            <a:off x="3376861" y="3188242"/>
            <a:ext cx="2385974" cy="276999"/>
          </a:xfrm>
          <a:prstGeom prst="rect">
            <a:avLst/>
          </a:prstGeom>
          <a:noFill/>
        </p:spPr>
        <p:txBody>
          <a:bodyPr wrap="square" rtlCol="0" anchor="b">
            <a:spAutoFit/>
          </a:bodyPr>
          <a:lstStyle/>
          <a:p>
            <a:r>
              <a:rPr lang="en-US" sz="1200" b="1" dirty="0">
                <a:latin typeface="Century Gothic" charset="0"/>
                <a:ea typeface="Century Gothic" charset="0"/>
                <a:cs typeface="Century Gothic" charset="0"/>
              </a:rPr>
              <a:t>JIRA Responded</a:t>
            </a:r>
          </a:p>
        </p:txBody>
      </p:sp>
      <p:sp>
        <p:nvSpPr>
          <p:cNvPr id="13" name="TextBox 12"/>
          <p:cNvSpPr txBox="1"/>
          <p:nvPr/>
        </p:nvSpPr>
        <p:spPr>
          <a:xfrm>
            <a:off x="6332723" y="1605234"/>
            <a:ext cx="2385975" cy="821892"/>
          </a:xfrm>
          <a:prstGeom prst="rect">
            <a:avLst/>
          </a:prstGeom>
          <a:noFill/>
        </p:spPr>
        <p:txBody>
          <a:bodyPr wrap="square" rtlCol="0">
            <a:spAutoFit/>
          </a:bodyPr>
          <a:lstStyle/>
          <a:p>
            <a:pPr>
              <a:lnSpc>
                <a:spcPct val="150000"/>
              </a:lnSpc>
            </a:pPr>
            <a:r>
              <a:rPr lang="en-US" sz="1100" dirty="0"/>
              <a:t>The case is waiting on services on a specific team or awaiting a response from the client</a:t>
            </a:r>
            <a:endParaRPr lang="en-US" sz="1100" dirty="0">
              <a:solidFill>
                <a:schemeClr val="tx2"/>
              </a:solidFill>
              <a:latin typeface="Century Gothic" charset="0"/>
              <a:ea typeface="Century Gothic" charset="0"/>
              <a:cs typeface="Century Gothic" charset="0"/>
            </a:endParaRPr>
          </a:p>
        </p:txBody>
      </p:sp>
      <p:sp>
        <p:nvSpPr>
          <p:cNvPr id="14" name="TextBox 13"/>
          <p:cNvSpPr txBox="1"/>
          <p:nvPr/>
        </p:nvSpPr>
        <p:spPr>
          <a:xfrm>
            <a:off x="6332724" y="1321787"/>
            <a:ext cx="2385974" cy="276999"/>
          </a:xfrm>
          <a:prstGeom prst="rect">
            <a:avLst/>
          </a:prstGeom>
          <a:noFill/>
        </p:spPr>
        <p:txBody>
          <a:bodyPr wrap="square" rtlCol="0" anchor="b">
            <a:spAutoFit/>
          </a:bodyPr>
          <a:lstStyle/>
          <a:p>
            <a:r>
              <a:rPr lang="en-US" sz="1200" b="1" dirty="0">
                <a:latin typeface="Century Gothic" charset="0"/>
                <a:ea typeface="Century Gothic" charset="0"/>
                <a:cs typeface="Century Gothic" charset="0"/>
              </a:rPr>
              <a:t>Pending</a:t>
            </a:r>
          </a:p>
        </p:txBody>
      </p:sp>
      <p:sp>
        <p:nvSpPr>
          <p:cNvPr id="23" name="TextBox 22"/>
          <p:cNvSpPr txBox="1"/>
          <p:nvPr/>
        </p:nvSpPr>
        <p:spPr>
          <a:xfrm>
            <a:off x="6332723" y="3471689"/>
            <a:ext cx="2385975" cy="1329723"/>
          </a:xfrm>
          <a:prstGeom prst="rect">
            <a:avLst/>
          </a:prstGeom>
          <a:noFill/>
        </p:spPr>
        <p:txBody>
          <a:bodyPr wrap="square" rtlCol="0">
            <a:spAutoFit/>
          </a:bodyPr>
          <a:lstStyle/>
          <a:p>
            <a:pPr>
              <a:lnSpc>
                <a:spcPct val="150000"/>
              </a:lnSpc>
            </a:pPr>
            <a:r>
              <a:rPr lang="en-US" sz="1100" dirty="0">
                <a:solidFill>
                  <a:schemeClr val="tx2"/>
                </a:solidFill>
                <a:latin typeface="Century Gothic" charset="0"/>
                <a:ea typeface="Century Gothic" charset="0"/>
                <a:cs typeface="Century Gothic" charset="0"/>
              </a:rPr>
              <a:t>A case that has been reopened after it was closed. This most often happens if a client responds to an email after a case was closed</a:t>
            </a:r>
          </a:p>
        </p:txBody>
      </p:sp>
      <p:sp>
        <p:nvSpPr>
          <p:cNvPr id="24" name="TextBox 23"/>
          <p:cNvSpPr txBox="1"/>
          <p:nvPr/>
        </p:nvSpPr>
        <p:spPr>
          <a:xfrm>
            <a:off x="6332724" y="3188242"/>
            <a:ext cx="2385974" cy="276999"/>
          </a:xfrm>
          <a:prstGeom prst="rect">
            <a:avLst/>
          </a:prstGeom>
          <a:noFill/>
        </p:spPr>
        <p:txBody>
          <a:bodyPr wrap="square" rtlCol="0" anchor="b">
            <a:spAutoFit/>
          </a:bodyPr>
          <a:lstStyle/>
          <a:p>
            <a:r>
              <a:rPr lang="en-US" sz="1200" b="1" dirty="0">
                <a:latin typeface="Century Gothic" charset="0"/>
                <a:ea typeface="Century Gothic" charset="0"/>
                <a:cs typeface="Century Gothic" charset="0"/>
              </a:rPr>
              <a:t>Reopened</a:t>
            </a:r>
          </a:p>
        </p:txBody>
      </p:sp>
      <p:sp>
        <p:nvSpPr>
          <p:cNvPr id="35" name="Text Placeholder 34"/>
          <p:cNvSpPr>
            <a:spLocks noGrp="1"/>
          </p:cNvSpPr>
          <p:nvPr>
            <p:ph type="body" sz="quarter" idx="11"/>
          </p:nvPr>
        </p:nvSpPr>
        <p:spPr/>
        <p:txBody>
          <a:bodyPr/>
          <a:lstStyle/>
          <a:p>
            <a:r>
              <a:rPr lang="en-US" dirty="0">
                <a:solidFill>
                  <a:srgbClr val="C00000"/>
                </a:solidFill>
              </a:rPr>
              <a:t>Case Status Overview</a:t>
            </a:r>
          </a:p>
        </p:txBody>
      </p:sp>
      <p:sp>
        <p:nvSpPr>
          <p:cNvPr id="6" name="TextBox 5"/>
          <p:cNvSpPr txBox="1"/>
          <p:nvPr/>
        </p:nvSpPr>
        <p:spPr>
          <a:xfrm>
            <a:off x="538205" y="859054"/>
            <a:ext cx="401393" cy="399011"/>
          </a:xfrm>
          <a:prstGeom prst="rect">
            <a:avLst/>
          </a:prstGeom>
          <a:noFill/>
          <a:ln>
            <a:solidFill>
              <a:schemeClr val="accent1"/>
            </a:solidFill>
          </a:ln>
        </p:spPr>
        <p:txBody>
          <a:bodyPr wrap="square" rtlCol="0" anchor="ctr">
            <a:noAutofit/>
          </a:bodyPr>
          <a:lstStyle/>
          <a:p>
            <a:pPr algn="ctr"/>
            <a:r>
              <a:rPr lang="en-US" sz="1400">
                <a:ln w="0"/>
                <a:solidFill>
                  <a:schemeClr val="accent1"/>
                </a:solidFill>
              </a:rPr>
              <a:t>1</a:t>
            </a:r>
            <a:endParaRPr lang="en-US" sz="1400" dirty="0">
              <a:ln w="0"/>
              <a:solidFill>
                <a:schemeClr val="accent1"/>
              </a:solidFill>
            </a:endParaRPr>
          </a:p>
        </p:txBody>
      </p:sp>
      <p:sp>
        <p:nvSpPr>
          <p:cNvPr id="22" name="TextBox 21"/>
          <p:cNvSpPr txBox="1"/>
          <p:nvPr/>
        </p:nvSpPr>
        <p:spPr>
          <a:xfrm>
            <a:off x="3479072" y="859054"/>
            <a:ext cx="401393" cy="399011"/>
          </a:xfrm>
          <a:prstGeom prst="rect">
            <a:avLst/>
          </a:prstGeom>
          <a:noFill/>
          <a:ln>
            <a:solidFill>
              <a:schemeClr val="accent1"/>
            </a:solidFill>
          </a:ln>
        </p:spPr>
        <p:txBody>
          <a:bodyPr wrap="square" rtlCol="0" anchor="ctr">
            <a:noAutofit/>
          </a:bodyPr>
          <a:lstStyle/>
          <a:p>
            <a:pPr algn="ctr"/>
            <a:r>
              <a:rPr lang="en-US" sz="1400" dirty="0">
                <a:ln w="0"/>
                <a:solidFill>
                  <a:schemeClr val="accent1"/>
                </a:solidFill>
              </a:rPr>
              <a:t>2</a:t>
            </a:r>
          </a:p>
        </p:txBody>
      </p:sp>
      <p:sp>
        <p:nvSpPr>
          <p:cNvPr id="25" name="TextBox 24"/>
          <p:cNvSpPr txBox="1"/>
          <p:nvPr/>
        </p:nvSpPr>
        <p:spPr>
          <a:xfrm>
            <a:off x="6428992" y="859053"/>
            <a:ext cx="401393" cy="399011"/>
          </a:xfrm>
          <a:prstGeom prst="rect">
            <a:avLst/>
          </a:prstGeom>
          <a:noFill/>
          <a:ln>
            <a:solidFill>
              <a:schemeClr val="accent1"/>
            </a:solidFill>
          </a:ln>
        </p:spPr>
        <p:txBody>
          <a:bodyPr wrap="square" rtlCol="0" anchor="ctr">
            <a:noAutofit/>
          </a:bodyPr>
          <a:lstStyle/>
          <a:p>
            <a:pPr algn="ctr"/>
            <a:r>
              <a:rPr lang="en-US" sz="1400" dirty="0">
                <a:ln w="0"/>
                <a:solidFill>
                  <a:schemeClr val="accent1"/>
                </a:solidFill>
              </a:rPr>
              <a:t>3</a:t>
            </a:r>
          </a:p>
        </p:txBody>
      </p:sp>
      <p:sp>
        <p:nvSpPr>
          <p:cNvPr id="26" name="TextBox 25"/>
          <p:cNvSpPr txBox="1"/>
          <p:nvPr/>
        </p:nvSpPr>
        <p:spPr>
          <a:xfrm>
            <a:off x="538205" y="2734914"/>
            <a:ext cx="401393" cy="399011"/>
          </a:xfrm>
          <a:prstGeom prst="rect">
            <a:avLst/>
          </a:prstGeom>
          <a:noFill/>
          <a:ln>
            <a:solidFill>
              <a:schemeClr val="accent1"/>
            </a:solidFill>
          </a:ln>
        </p:spPr>
        <p:txBody>
          <a:bodyPr wrap="square" rtlCol="0" anchor="ctr">
            <a:noAutofit/>
          </a:bodyPr>
          <a:lstStyle/>
          <a:p>
            <a:pPr algn="ctr"/>
            <a:r>
              <a:rPr lang="en-US" sz="1400" dirty="0">
                <a:ln w="0"/>
                <a:solidFill>
                  <a:schemeClr val="accent1"/>
                </a:solidFill>
              </a:rPr>
              <a:t>4</a:t>
            </a:r>
          </a:p>
        </p:txBody>
      </p:sp>
      <p:sp>
        <p:nvSpPr>
          <p:cNvPr id="27" name="TextBox 26"/>
          <p:cNvSpPr txBox="1"/>
          <p:nvPr/>
        </p:nvSpPr>
        <p:spPr>
          <a:xfrm>
            <a:off x="3479072" y="2734914"/>
            <a:ext cx="401393" cy="399011"/>
          </a:xfrm>
          <a:prstGeom prst="rect">
            <a:avLst/>
          </a:prstGeom>
          <a:noFill/>
          <a:ln>
            <a:solidFill>
              <a:schemeClr val="accent1"/>
            </a:solidFill>
          </a:ln>
        </p:spPr>
        <p:txBody>
          <a:bodyPr wrap="square" rtlCol="0" anchor="ctr">
            <a:noAutofit/>
          </a:bodyPr>
          <a:lstStyle/>
          <a:p>
            <a:pPr algn="ctr"/>
            <a:r>
              <a:rPr lang="en-US" sz="1400" dirty="0">
                <a:ln w="0"/>
                <a:solidFill>
                  <a:schemeClr val="accent1"/>
                </a:solidFill>
              </a:rPr>
              <a:t>5</a:t>
            </a:r>
          </a:p>
        </p:txBody>
      </p:sp>
      <p:sp>
        <p:nvSpPr>
          <p:cNvPr id="28" name="TextBox 27"/>
          <p:cNvSpPr txBox="1"/>
          <p:nvPr/>
        </p:nvSpPr>
        <p:spPr>
          <a:xfrm>
            <a:off x="6428992" y="2734913"/>
            <a:ext cx="401393" cy="399011"/>
          </a:xfrm>
          <a:prstGeom prst="rect">
            <a:avLst/>
          </a:prstGeom>
          <a:noFill/>
          <a:ln>
            <a:solidFill>
              <a:schemeClr val="accent1"/>
            </a:solidFill>
          </a:ln>
        </p:spPr>
        <p:txBody>
          <a:bodyPr wrap="square" rtlCol="0" anchor="ctr">
            <a:noAutofit/>
          </a:bodyPr>
          <a:lstStyle/>
          <a:p>
            <a:pPr algn="ctr"/>
            <a:r>
              <a:rPr lang="en-US" sz="1400" dirty="0">
                <a:ln w="0"/>
                <a:solidFill>
                  <a:schemeClr val="accent1"/>
                </a:solidFill>
              </a:rPr>
              <a:t>6</a:t>
            </a:r>
          </a:p>
        </p:txBody>
      </p:sp>
    </p:spTree>
    <p:extLst>
      <p:ext uri="{BB962C8B-B14F-4D97-AF65-F5344CB8AC3E}">
        <p14:creationId xmlns:p14="http://schemas.microsoft.com/office/powerpoint/2010/main" val="302448266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US" dirty="0">
                <a:solidFill>
                  <a:srgbClr val="FF0000"/>
                </a:solidFill>
              </a:rPr>
              <a:t>Pending</a:t>
            </a:r>
          </a:p>
        </p:txBody>
      </p:sp>
      <p:sp>
        <p:nvSpPr>
          <p:cNvPr id="6" name="Text Placeholder 5"/>
          <p:cNvSpPr>
            <a:spLocks noGrp="1"/>
          </p:cNvSpPr>
          <p:nvPr>
            <p:ph type="body" sz="quarter" idx="12"/>
          </p:nvPr>
        </p:nvSpPr>
        <p:spPr/>
        <p:txBody>
          <a:bodyPr/>
          <a:lstStyle/>
          <a:p>
            <a:r>
              <a:rPr lang="en-US" dirty="0"/>
              <a:t>This status should always also have a sub-status</a:t>
            </a:r>
          </a:p>
        </p:txBody>
      </p:sp>
      <p:sp>
        <p:nvSpPr>
          <p:cNvPr id="2" name="TextBox 1">
            <a:extLst>
              <a:ext uri="{FF2B5EF4-FFF2-40B4-BE49-F238E27FC236}">
                <a16:creationId xmlns:a16="http://schemas.microsoft.com/office/drawing/2014/main" id="{84294C3A-5401-4DA4-B059-E20FCE71FE74}"/>
              </a:ext>
            </a:extLst>
          </p:cNvPr>
          <p:cNvSpPr txBox="1"/>
          <p:nvPr/>
        </p:nvSpPr>
        <p:spPr>
          <a:xfrm>
            <a:off x="552349" y="1356032"/>
            <a:ext cx="8333191" cy="2431435"/>
          </a:xfrm>
          <a:prstGeom prst="rect">
            <a:avLst/>
          </a:prstGeom>
          <a:noFill/>
        </p:spPr>
        <p:txBody>
          <a:bodyPr wrap="square" rtlCol="0">
            <a:spAutoFit/>
          </a:bodyPr>
          <a:lstStyle/>
          <a:p>
            <a:pPr>
              <a:spcAft>
                <a:spcPts val="1200"/>
              </a:spcAft>
            </a:pPr>
            <a:r>
              <a:rPr lang="en-US" sz="1600" b="1" dirty="0"/>
              <a:t>A pending sub-status depends on the team whose services it is waiting on</a:t>
            </a:r>
          </a:p>
          <a:p>
            <a:pPr marL="285750" indent="-285750">
              <a:spcAft>
                <a:spcPts val="1200"/>
              </a:spcAft>
              <a:buFont typeface="Arial" panose="020B0604020202020204" pitchFamily="34" charset="0"/>
              <a:buChar char="•"/>
            </a:pPr>
            <a:r>
              <a:rPr lang="en-US" sz="1600" b="1" dirty="0"/>
              <a:t>Customer</a:t>
            </a:r>
            <a:r>
              <a:rPr lang="en-US" sz="1600" dirty="0"/>
              <a:t> – the case is awaiting a customer response</a:t>
            </a:r>
          </a:p>
          <a:p>
            <a:pPr marL="514350" lvl="1" indent="-285750">
              <a:spcAft>
                <a:spcPts val="1200"/>
              </a:spcAft>
              <a:buFont typeface="Arial" panose="020B0604020202020204" pitchFamily="34" charset="0"/>
              <a:buChar char="•"/>
            </a:pPr>
            <a:r>
              <a:rPr lang="en-US" sz="1600" i="1" dirty="0"/>
              <a:t>A case with this status will trigger a series of emails reminding the client that we are awaiting information from them</a:t>
            </a:r>
          </a:p>
          <a:p>
            <a:pPr marL="514350" lvl="1" indent="-285750">
              <a:spcAft>
                <a:spcPts val="1200"/>
              </a:spcAft>
              <a:buFont typeface="Arial" panose="020B0604020202020204" pitchFamily="34" charset="0"/>
              <a:buChar char="•"/>
            </a:pPr>
            <a:r>
              <a:rPr lang="en-US" sz="1600" i="1" dirty="0"/>
              <a:t>If the client does not respond after a period of time, the case will automatically close</a:t>
            </a:r>
          </a:p>
          <a:p>
            <a:pPr marL="285750" indent="-285750">
              <a:spcAft>
                <a:spcPts val="1200"/>
              </a:spcAft>
              <a:buFont typeface="Arial" panose="020B0604020202020204" pitchFamily="34" charset="0"/>
              <a:buChar char="•"/>
            </a:pPr>
            <a:r>
              <a:rPr lang="en-US" sz="1600" b="1" dirty="0"/>
              <a:t>Support</a:t>
            </a:r>
            <a:r>
              <a:rPr lang="en-US" sz="1600" dirty="0"/>
              <a:t> – waiting to be worked by the support agent</a:t>
            </a:r>
          </a:p>
        </p:txBody>
      </p:sp>
    </p:spTree>
    <p:extLst>
      <p:ext uri="{BB962C8B-B14F-4D97-AF65-F5344CB8AC3E}">
        <p14:creationId xmlns:p14="http://schemas.microsoft.com/office/powerpoint/2010/main" val="1918242305"/>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85507" y="190499"/>
            <a:ext cx="8333191" cy="361371"/>
          </a:xfrm>
        </p:spPr>
        <p:txBody>
          <a:bodyPr/>
          <a:lstStyle/>
          <a:p>
            <a:r>
              <a:rPr lang="en-US" dirty="0"/>
              <a:t>Go To: </a:t>
            </a:r>
            <a:r>
              <a:rPr lang="en-US" u="sng" dirty="0">
                <a:hlinkClick r:id="rId2"/>
              </a:rPr>
              <a:t>https://granicus.my.salesforce.com</a:t>
            </a:r>
            <a:r>
              <a:rPr lang="en-US" dirty="0"/>
              <a:t> </a:t>
            </a:r>
          </a:p>
          <a:p>
            <a:endParaRPr lang="en-US" dirty="0"/>
          </a:p>
        </p:txBody>
      </p:sp>
      <p:pic>
        <p:nvPicPr>
          <p:cNvPr id="6" name="Content Placeholder 5">
            <a:extLst>
              <a:ext uri="{FF2B5EF4-FFF2-40B4-BE49-F238E27FC236}">
                <a16:creationId xmlns:a16="http://schemas.microsoft.com/office/drawing/2014/main" id="{40A10561-CE51-4419-BB3F-1A971056BB02}"/>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90836" y="752088"/>
            <a:ext cx="6162328" cy="3450262"/>
          </a:xfrm>
        </p:spPr>
      </p:pic>
      <p:sp>
        <p:nvSpPr>
          <p:cNvPr id="4" name="Text Placeholder 3"/>
          <p:cNvSpPr>
            <a:spLocks noGrp="1"/>
          </p:cNvSpPr>
          <p:nvPr>
            <p:ph type="body" sz="quarter" idx="12"/>
          </p:nvPr>
        </p:nvSpPr>
        <p:spPr>
          <a:xfrm>
            <a:off x="896298" y="4373521"/>
            <a:ext cx="7351406" cy="283315"/>
          </a:xfrm>
          <a:solidFill>
            <a:schemeClr val="bg1"/>
          </a:solidFill>
        </p:spPr>
        <p:txBody>
          <a:bodyPr/>
          <a:lstStyle/>
          <a:p>
            <a:pPr algn="ctr"/>
            <a:r>
              <a:rPr lang="en-US" b="1" dirty="0"/>
              <a:t>Your login credentials are your Granicus AD credentials</a:t>
            </a:r>
          </a:p>
        </p:txBody>
      </p:sp>
    </p:spTree>
    <p:extLst>
      <p:ext uri="{BB962C8B-B14F-4D97-AF65-F5344CB8AC3E}">
        <p14:creationId xmlns:p14="http://schemas.microsoft.com/office/powerpoint/2010/main" val="421050596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US" dirty="0">
                <a:solidFill>
                  <a:srgbClr val="FF0000"/>
                </a:solidFill>
              </a:rPr>
              <a:t>Pending</a:t>
            </a:r>
          </a:p>
        </p:txBody>
      </p:sp>
      <p:sp>
        <p:nvSpPr>
          <p:cNvPr id="6" name="Text Placeholder 5"/>
          <p:cNvSpPr>
            <a:spLocks noGrp="1"/>
          </p:cNvSpPr>
          <p:nvPr>
            <p:ph type="body" sz="quarter" idx="12"/>
          </p:nvPr>
        </p:nvSpPr>
        <p:spPr/>
        <p:txBody>
          <a:bodyPr/>
          <a:lstStyle/>
          <a:p>
            <a:r>
              <a:rPr lang="en-US" dirty="0"/>
              <a:t>This status should always also have a sub-status</a:t>
            </a:r>
          </a:p>
        </p:txBody>
      </p:sp>
      <p:sp>
        <p:nvSpPr>
          <p:cNvPr id="2" name="TextBox 1">
            <a:extLst>
              <a:ext uri="{FF2B5EF4-FFF2-40B4-BE49-F238E27FC236}">
                <a16:creationId xmlns:a16="http://schemas.microsoft.com/office/drawing/2014/main" id="{84294C3A-5401-4DA4-B059-E20FCE71FE74}"/>
              </a:ext>
            </a:extLst>
          </p:cNvPr>
          <p:cNvSpPr txBox="1"/>
          <p:nvPr/>
        </p:nvSpPr>
        <p:spPr>
          <a:xfrm>
            <a:off x="552349" y="1517615"/>
            <a:ext cx="8333191" cy="2482731"/>
          </a:xfrm>
          <a:prstGeom prst="rect">
            <a:avLst/>
          </a:prstGeom>
          <a:noFill/>
        </p:spPr>
        <p:txBody>
          <a:bodyPr wrap="square" rtlCol="0">
            <a:spAutoFit/>
          </a:bodyPr>
          <a:lstStyle/>
          <a:p>
            <a:pPr>
              <a:spcAft>
                <a:spcPts val="1200"/>
              </a:spcAft>
            </a:pPr>
            <a:r>
              <a:rPr lang="en-US" sz="1600" b="1" dirty="0"/>
              <a:t>A pending sub-status depends on the team whose services it is waiting on</a:t>
            </a:r>
          </a:p>
          <a:p>
            <a:pPr marL="285750" indent="-285750">
              <a:spcAft>
                <a:spcPts val="1000"/>
              </a:spcAft>
              <a:buFont typeface="Arial" panose="020B0604020202020204" pitchFamily="34" charset="0"/>
              <a:buChar char="•"/>
            </a:pPr>
            <a:r>
              <a:rPr lang="en-US" sz="1600" b="1" dirty="0"/>
              <a:t>Engineering</a:t>
            </a:r>
            <a:r>
              <a:rPr lang="en-US" sz="1600" dirty="0"/>
              <a:t> – waiting to be worked by TSE or Development</a:t>
            </a:r>
          </a:p>
          <a:p>
            <a:pPr marL="285750" indent="-285750">
              <a:spcAft>
                <a:spcPts val="1000"/>
              </a:spcAft>
              <a:buFont typeface="Arial" panose="020B0604020202020204" pitchFamily="34" charset="0"/>
              <a:buChar char="•"/>
            </a:pPr>
            <a:r>
              <a:rPr lang="en-US" sz="1600" b="1" dirty="0"/>
              <a:t>Services</a:t>
            </a:r>
            <a:r>
              <a:rPr lang="en-US" sz="1600" dirty="0"/>
              <a:t> – waiting to be worked by the Granicus Professional Services (aka Design)</a:t>
            </a:r>
          </a:p>
          <a:p>
            <a:pPr marL="285750" indent="-285750">
              <a:spcAft>
                <a:spcPts val="1000"/>
              </a:spcAft>
              <a:buFont typeface="Arial" panose="020B0604020202020204" pitchFamily="34" charset="0"/>
              <a:buChar char="•"/>
            </a:pPr>
            <a:r>
              <a:rPr lang="en-US" sz="1600" b="1" dirty="0"/>
              <a:t>Product</a:t>
            </a:r>
            <a:r>
              <a:rPr lang="en-US" sz="1600" dirty="0"/>
              <a:t> – waiting to be worked by the product team (cases due to bugs)</a:t>
            </a:r>
          </a:p>
          <a:p>
            <a:pPr marL="514350" lvl="1" indent="-285750">
              <a:spcAft>
                <a:spcPts val="1000"/>
              </a:spcAft>
              <a:buFont typeface="Arial" panose="020B0604020202020204" pitchFamily="34" charset="0"/>
              <a:buChar char="•"/>
            </a:pPr>
            <a:r>
              <a:rPr lang="en-US" sz="1600" i="1" dirty="0"/>
              <a:t>This status is used for cases created for product bugs</a:t>
            </a:r>
          </a:p>
          <a:p>
            <a:pPr marL="285750" indent="-285750">
              <a:spcAft>
                <a:spcPts val="1000"/>
              </a:spcAft>
              <a:buFont typeface="Arial" panose="020B0604020202020204" pitchFamily="34" charset="0"/>
              <a:buChar char="•"/>
            </a:pPr>
            <a:r>
              <a:rPr lang="en-US" sz="1600" i="1" dirty="0"/>
              <a:t>There are additional sub-statuses, but they are rarely used</a:t>
            </a:r>
          </a:p>
        </p:txBody>
      </p:sp>
    </p:spTree>
    <p:extLst>
      <p:ext uri="{BB962C8B-B14F-4D97-AF65-F5344CB8AC3E}">
        <p14:creationId xmlns:p14="http://schemas.microsoft.com/office/powerpoint/2010/main" val="509011471"/>
      </p:ext>
    </p:extLst>
  </p:cSld>
  <p:clrMapOvr>
    <a:masterClrMapping/>
  </p:clrMapOvr>
  <p:transition spd="slow">
    <p:cove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p:nvPr/>
        </p:nvSpPr>
        <p:spPr>
          <a:xfrm>
            <a:off x="3778853" y="732787"/>
            <a:ext cx="5189739" cy="1700466"/>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lvl1pPr algn="l">
              <a:lnSpc>
                <a:spcPct val="150000"/>
              </a:lnSpc>
              <a:defRPr sz="2600" cap="none">
                <a:solidFill>
                  <a:srgbClr val="717172"/>
                </a:solidFill>
                <a:latin typeface="Lato Regular"/>
                <a:ea typeface="Lato Regular"/>
                <a:cs typeface="Lato Regular"/>
                <a:sym typeface="Lato Regular"/>
              </a:defRPr>
            </a:lvl1pPr>
          </a:lstStyle>
          <a:p>
            <a:pPr>
              <a:lnSpc>
                <a:spcPct val="100000"/>
              </a:lnSpc>
            </a:pPr>
            <a:r>
              <a:rPr lang="en-US" sz="1800" b="1" dirty="0">
                <a:latin typeface="+mn-lt"/>
              </a:rPr>
              <a:t>LIVE DEMO</a:t>
            </a:r>
          </a:p>
          <a:p>
            <a:pPr marL="285750" indent="-285750">
              <a:lnSpc>
                <a:spcPct val="100000"/>
              </a:lnSpc>
              <a:buFont typeface="Arial" panose="020B0604020202020204" pitchFamily="34" charset="0"/>
              <a:buChar char="•"/>
            </a:pPr>
            <a:r>
              <a:rPr lang="en-US" sz="1800" dirty="0">
                <a:latin typeface="+mn-lt"/>
              </a:rPr>
              <a:t>Sales</a:t>
            </a:r>
          </a:p>
          <a:p>
            <a:pPr marL="285750" indent="-285750">
              <a:lnSpc>
                <a:spcPct val="100000"/>
              </a:lnSpc>
              <a:buFont typeface="Arial" panose="020B0604020202020204" pitchFamily="34" charset="0"/>
              <a:buChar char="•"/>
            </a:pPr>
            <a:r>
              <a:rPr lang="en-US" sz="1800" dirty="0">
                <a:latin typeface="+mn-lt"/>
              </a:rPr>
              <a:t>Design</a:t>
            </a:r>
          </a:p>
          <a:p>
            <a:pPr marL="285750" indent="-285750">
              <a:lnSpc>
                <a:spcPct val="100000"/>
              </a:lnSpc>
              <a:buFont typeface="Arial" panose="020B0604020202020204" pitchFamily="34" charset="0"/>
              <a:buChar char="•"/>
            </a:pPr>
            <a:r>
              <a:rPr lang="en-US" sz="1800" dirty="0">
                <a:latin typeface="+mn-lt"/>
              </a:rPr>
              <a:t>Implementation</a:t>
            </a:r>
          </a:p>
          <a:p>
            <a:pPr marL="285750" indent="-285750">
              <a:lnSpc>
                <a:spcPct val="100000"/>
              </a:lnSpc>
              <a:buFont typeface="Arial" panose="020B0604020202020204" pitchFamily="34" charset="0"/>
              <a:buChar char="•"/>
            </a:pPr>
            <a:r>
              <a:rPr lang="en-US" sz="1800" dirty="0" err="1">
                <a:latin typeface="+mn-lt"/>
              </a:rPr>
              <a:t>OneTimeFeeRequests</a:t>
            </a:r>
            <a:endParaRPr lang="en-US" sz="1800" dirty="0">
              <a:latin typeface="+mn-lt"/>
            </a:endParaRPr>
          </a:p>
          <a:p>
            <a:pPr marL="285750" indent="-285750">
              <a:lnSpc>
                <a:spcPct val="100000"/>
              </a:lnSpc>
              <a:buFont typeface="Arial" panose="020B0604020202020204" pitchFamily="34" charset="0"/>
              <a:buChar char="•"/>
            </a:pPr>
            <a:r>
              <a:rPr lang="en-US" sz="1800" dirty="0">
                <a:latin typeface="+mn-lt"/>
              </a:rPr>
              <a:t>Ignite Team</a:t>
            </a:r>
          </a:p>
        </p:txBody>
      </p:sp>
      <p:sp>
        <p:nvSpPr>
          <p:cNvPr id="59" name="Shape 59"/>
          <p:cNvSpPr/>
          <p:nvPr/>
        </p:nvSpPr>
        <p:spPr>
          <a:xfrm>
            <a:off x="175408" y="561325"/>
            <a:ext cx="2871997" cy="1264399"/>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normAutofit fontScale="85000" lnSpcReduction="20000"/>
          </a:bodyPr>
          <a:lstStyle/>
          <a:p>
            <a:pPr algn="r">
              <a:defRPr sz="10000" cap="none">
                <a:latin typeface="+mn-lt"/>
                <a:ea typeface="+mn-ea"/>
                <a:cs typeface="+mn-cs"/>
                <a:sym typeface="Sk-Modernist"/>
              </a:defRPr>
            </a:pPr>
            <a:r>
              <a:rPr lang="en-US" sz="3750" dirty="0">
                <a:latin typeface="+mj-lt"/>
              </a:rPr>
              <a:t>Handing Off Cases to Other Teams</a:t>
            </a:r>
            <a:endParaRPr sz="3750" dirty="0">
              <a:latin typeface="+mj-lt"/>
            </a:endParaRPr>
          </a:p>
        </p:txBody>
      </p:sp>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5340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B17959-7E89-4B79-9155-24EF55AD8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5264" y="1167756"/>
            <a:ext cx="5830838" cy="3131376"/>
          </a:xfrm>
          <a:prstGeom prst="rect">
            <a:avLst/>
          </a:prstGeom>
        </p:spPr>
      </p:pic>
      <p:cxnSp>
        <p:nvCxnSpPr>
          <p:cNvPr id="11" name="Straight Connector 10"/>
          <p:cNvCxnSpPr/>
          <p:nvPr/>
        </p:nvCxnSpPr>
        <p:spPr>
          <a:xfrm>
            <a:off x="3005627" y="1295145"/>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Handoffs</a:t>
            </a:r>
          </a:p>
        </p:txBody>
      </p:sp>
      <p:sp>
        <p:nvSpPr>
          <p:cNvPr id="6" name="Text Placeholder 5"/>
          <p:cNvSpPr>
            <a:spLocks noGrp="1"/>
          </p:cNvSpPr>
          <p:nvPr>
            <p:ph type="body" sz="quarter" idx="12"/>
          </p:nvPr>
        </p:nvSpPr>
        <p:spPr>
          <a:xfrm>
            <a:off x="1330537" y="599186"/>
            <a:ext cx="7388161" cy="283315"/>
          </a:xfrm>
        </p:spPr>
        <p:txBody>
          <a:bodyPr/>
          <a:lstStyle/>
          <a:p>
            <a:r>
              <a:rPr lang="en-US" dirty="0"/>
              <a:t>Each type is a little different with some common elements</a:t>
            </a:r>
          </a:p>
        </p:txBody>
      </p:sp>
      <p:sp>
        <p:nvSpPr>
          <p:cNvPr id="2" name="TextBox 1">
            <a:extLst>
              <a:ext uri="{FF2B5EF4-FFF2-40B4-BE49-F238E27FC236}">
                <a16:creationId xmlns:a16="http://schemas.microsoft.com/office/drawing/2014/main" id="{84294C3A-5401-4DA4-B059-E20FCE71FE74}"/>
              </a:ext>
            </a:extLst>
          </p:cNvPr>
          <p:cNvSpPr txBox="1"/>
          <p:nvPr/>
        </p:nvSpPr>
        <p:spPr>
          <a:xfrm>
            <a:off x="483014" y="1586977"/>
            <a:ext cx="2366970" cy="253915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Many of these handoffs require to change two fields: </a:t>
            </a:r>
          </a:p>
          <a:p>
            <a:pPr marL="514350" lvl="1" indent="-285750">
              <a:spcAft>
                <a:spcPts val="600"/>
              </a:spcAft>
              <a:buFont typeface="Arial" panose="020B0604020202020204" pitchFamily="34" charset="0"/>
              <a:buChar char="•"/>
            </a:pPr>
            <a:r>
              <a:rPr lang="en-US" sz="1600" b="1" dirty="0"/>
              <a:t>Case Owner</a:t>
            </a:r>
          </a:p>
          <a:p>
            <a:pPr marL="514350" lvl="1" indent="-285750">
              <a:spcAft>
                <a:spcPts val="600"/>
              </a:spcAft>
              <a:buFont typeface="Arial" panose="020B0604020202020204" pitchFamily="34" charset="0"/>
              <a:buChar char="•"/>
            </a:pPr>
            <a:r>
              <a:rPr lang="en-US" sz="1600" b="1" dirty="0"/>
              <a:t>Case Record Type</a:t>
            </a:r>
          </a:p>
          <a:p>
            <a:pPr marL="285750" indent="-285750">
              <a:spcAft>
                <a:spcPts val="600"/>
              </a:spcAft>
              <a:buFont typeface="Arial" panose="020B0604020202020204" pitchFamily="34" charset="0"/>
              <a:buChar char="•"/>
            </a:pPr>
            <a:r>
              <a:rPr lang="en-US" sz="1600" dirty="0"/>
              <a:t>Some require you to use the </a:t>
            </a:r>
            <a:r>
              <a:rPr lang="en-US" sz="1600" b="1" dirty="0"/>
              <a:t>Macros</a:t>
            </a:r>
            <a:r>
              <a:rPr lang="en-US" sz="1600" dirty="0"/>
              <a:t> tool</a:t>
            </a:r>
          </a:p>
        </p:txBody>
      </p:sp>
      <p:sp>
        <p:nvSpPr>
          <p:cNvPr id="3" name="Rectangle 2">
            <a:extLst>
              <a:ext uri="{FF2B5EF4-FFF2-40B4-BE49-F238E27FC236}">
                <a16:creationId xmlns:a16="http://schemas.microsoft.com/office/drawing/2014/main" id="{0E000F7A-1696-417F-8491-EBEC0FAE3F97}"/>
              </a:ext>
            </a:extLst>
          </p:cNvPr>
          <p:cNvSpPr/>
          <p:nvPr/>
        </p:nvSpPr>
        <p:spPr>
          <a:xfrm>
            <a:off x="3849613" y="2067178"/>
            <a:ext cx="1296320" cy="28292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64240FA5-22C6-4F80-9A22-D75E0913E0EC}"/>
              </a:ext>
            </a:extLst>
          </p:cNvPr>
          <p:cNvCxnSpPr>
            <a:cxnSpLocks/>
          </p:cNvCxnSpPr>
          <p:nvPr/>
        </p:nvCxnSpPr>
        <p:spPr>
          <a:xfrm flipV="1">
            <a:off x="2361279" y="2156254"/>
            <a:ext cx="1367018" cy="43170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30829DB-9DD1-4038-A22A-F675F7F1E0A0}"/>
              </a:ext>
            </a:extLst>
          </p:cNvPr>
          <p:cNvSpPr/>
          <p:nvPr/>
        </p:nvSpPr>
        <p:spPr>
          <a:xfrm>
            <a:off x="7770599" y="4087160"/>
            <a:ext cx="469918" cy="26414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36C7A4BF-D430-4515-B2BF-B4B11905DD2C}"/>
              </a:ext>
            </a:extLst>
          </p:cNvPr>
          <p:cNvCxnSpPr>
            <a:cxnSpLocks/>
          </p:cNvCxnSpPr>
          <p:nvPr/>
        </p:nvCxnSpPr>
        <p:spPr>
          <a:xfrm>
            <a:off x="2749596" y="3777048"/>
            <a:ext cx="4925527" cy="48395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529F6CD-8F68-4D9C-814E-FA7ABDA74E05}"/>
              </a:ext>
            </a:extLst>
          </p:cNvPr>
          <p:cNvSpPr/>
          <p:nvPr/>
        </p:nvSpPr>
        <p:spPr>
          <a:xfrm>
            <a:off x="3728297" y="2493894"/>
            <a:ext cx="1296320" cy="28292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B15D7445-4479-4EDF-92B9-B8B66853C7AE}"/>
              </a:ext>
            </a:extLst>
          </p:cNvPr>
          <p:cNvCxnSpPr>
            <a:cxnSpLocks/>
          </p:cNvCxnSpPr>
          <p:nvPr/>
        </p:nvCxnSpPr>
        <p:spPr>
          <a:xfrm flipV="1">
            <a:off x="2293921" y="2657363"/>
            <a:ext cx="1367018" cy="43170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464065"/>
      </p:ext>
    </p:extLst>
  </p:cSld>
  <p:clrMapOvr>
    <a:masterClrMapping/>
  </p:clrMapOvr>
  <p:transition spd="slow">
    <p:cove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p:nvPr/>
        </p:nvSpPr>
        <p:spPr>
          <a:xfrm>
            <a:off x="3846904" y="758789"/>
            <a:ext cx="4499385" cy="869469"/>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lvl1pPr algn="l">
              <a:lnSpc>
                <a:spcPct val="150000"/>
              </a:lnSpc>
              <a:defRPr sz="2600" cap="none">
                <a:solidFill>
                  <a:srgbClr val="717172"/>
                </a:solidFill>
                <a:latin typeface="Lato Regular"/>
                <a:ea typeface="Lato Regular"/>
                <a:cs typeface="Lato Regular"/>
                <a:sym typeface="Lato Regular"/>
              </a:defRPr>
            </a:lvl1pPr>
          </a:lstStyle>
          <a:p>
            <a:pPr>
              <a:lnSpc>
                <a:spcPct val="100000"/>
              </a:lnSpc>
            </a:pPr>
            <a:r>
              <a:rPr lang="en-US" sz="1800" dirty="0">
                <a:latin typeface="+mn-lt"/>
              </a:rPr>
              <a:t>Officially alert Customer Support managers of a case that is getting critical</a:t>
            </a:r>
          </a:p>
        </p:txBody>
      </p:sp>
      <p:sp>
        <p:nvSpPr>
          <p:cNvPr id="59" name="Shape 59"/>
          <p:cNvSpPr/>
          <p:nvPr/>
        </p:nvSpPr>
        <p:spPr>
          <a:xfrm>
            <a:off x="175408" y="561325"/>
            <a:ext cx="2871997" cy="1264399"/>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normAutofit/>
          </a:bodyPr>
          <a:lstStyle/>
          <a:p>
            <a:pPr algn="r">
              <a:defRPr sz="10000" cap="none">
                <a:latin typeface="+mn-lt"/>
                <a:ea typeface="+mn-ea"/>
                <a:cs typeface="+mn-cs"/>
                <a:sym typeface="Sk-Modernist"/>
              </a:defRPr>
            </a:pPr>
            <a:r>
              <a:rPr lang="en-US" sz="3750" dirty="0">
                <a:latin typeface="+mj-lt"/>
              </a:rPr>
              <a:t>Escalating a case</a:t>
            </a:r>
            <a:endParaRPr sz="3750" dirty="0">
              <a:latin typeface="+mj-lt"/>
            </a:endParaRPr>
          </a:p>
        </p:txBody>
      </p:sp>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6954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005627" y="1295145"/>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Escalating a Case</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rotWithShape="1">
          <a:blip r:embed="rId2">
            <a:extLst>
              <a:ext uri="{28A0092B-C50C-407E-A947-70E740481C1C}">
                <a14:useLocalDpi xmlns:a14="http://schemas.microsoft.com/office/drawing/2010/main" val="0"/>
              </a:ext>
            </a:extLst>
          </a:blip>
          <a:srcRect b="30617"/>
          <a:stretch/>
        </p:blipFill>
        <p:spPr>
          <a:xfrm>
            <a:off x="3441624" y="1899648"/>
            <a:ext cx="5277074" cy="1513703"/>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483014" y="1586977"/>
            <a:ext cx="2366970" cy="213904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You need to be in the Feed View to Escalate a case</a:t>
            </a:r>
          </a:p>
          <a:p>
            <a:pPr marL="285750" indent="-285750">
              <a:spcAft>
                <a:spcPts val="600"/>
              </a:spcAft>
              <a:buFont typeface="Arial" panose="020B0604020202020204" pitchFamily="34" charset="0"/>
              <a:buChar char="•"/>
            </a:pPr>
            <a:r>
              <a:rPr lang="en-US" sz="1600" dirty="0"/>
              <a:t>Click the ‘</a:t>
            </a:r>
            <a:r>
              <a:rPr lang="en-US" sz="1600" b="1" dirty="0"/>
              <a:t>Customer Escalation</a:t>
            </a:r>
            <a:r>
              <a:rPr lang="en-US" sz="1600" dirty="0"/>
              <a:t>’ button at the top of the Feed View</a:t>
            </a:r>
          </a:p>
        </p:txBody>
      </p:sp>
      <p:sp>
        <p:nvSpPr>
          <p:cNvPr id="3" name="Rectangle 2">
            <a:extLst>
              <a:ext uri="{FF2B5EF4-FFF2-40B4-BE49-F238E27FC236}">
                <a16:creationId xmlns:a16="http://schemas.microsoft.com/office/drawing/2014/main" id="{0E000F7A-1696-417F-8491-EBEC0FAE3F97}"/>
              </a:ext>
            </a:extLst>
          </p:cNvPr>
          <p:cNvSpPr/>
          <p:nvPr/>
        </p:nvSpPr>
        <p:spPr>
          <a:xfrm>
            <a:off x="5652144" y="2433283"/>
            <a:ext cx="856033" cy="42664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64240FA5-22C6-4F80-9A22-D75E0913E0EC}"/>
              </a:ext>
            </a:extLst>
          </p:cNvPr>
          <p:cNvCxnSpPr>
            <a:cxnSpLocks/>
          </p:cNvCxnSpPr>
          <p:nvPr/>
        </p:nvCxnSpPr>
        <p:spPr>
          <a:xfrm flipV="1">
            <a:off x="2081719" y="2646607"/>
            <a:ext cx="3463047" cy="21332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2787208"/>
      </p:ext>
    </p:extLst>
  </p:cSld>
  <p:clrMapOvr>
    <a:masterClrMapping/>
  </p:clrMapOvr>
  <p:transition spd="slow">
    <p:cove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072A835-24D5-4959-B31A-AF6295323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4387" y="1181057"/>
            <a:ext cx="5680129" cy="2950886"/>
          </a:xfrm>
          <a:prstGeom prst="rect">
            <a:avLst/>
          </a:prstGeom>
        </p:spPr>
      </p:pic>
      <p:cxnSp>
        <p:nvCxnSpPr>
          <p:cNvPr id="11" name="Straight Connector 10"/>
          <p:cNvCxnSpPr/>
          <p:nvPr/>
        </p:nvCxnSpPr>
        <p:spPr>
          <a:xfrm>
            <a:off x="3005627" y="1295145"/>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Escalating a Case</a:t>
            </a:r>
          </a:p>
        </p:txBody>
      </p:sp>
      <p:sp>
        <p:nvSpPr>
          <p:cNvPr id="2" name="TextBox 1">
            <a:extLst>
              <a:ext uri="{FF2B5EF4-FFF2-40B4-BE49-F238E27FC236}">
                <a16:creationId xmlns:a16="http://schemas.microsoft.com/office/drawing/2014/main" id="{84294C3A-5401-4DA4-B059-E20FCE71FE74}"/>
              </a:ext>
            </a:extLst>
          </p:cNvPr>
          <p:cNvSpPr txBox="1"/>
          <p:nvPr/>
        </p:nvSpPr>
        <p:spPr>
          <a:xfrm>
            <a:off x="385507" y="1248571"/>
            <a:ext cx="2366970" cy="303159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Select the appropriate </a:t>
            </a:r>
            <a:r>
              <a:rPr lang="en-US" sz="1600" b="1" dirty="0"/>
              <a:t>Escalation Source </a:t>
            </a:r>
            <a:r>
              <a:rPr lang="en-US" sz="1600" dirty="0"/>
              <a:t>and </a:t>
            </a:r>
            <a:r>
              <a:rPr lang="en-US" sz="1600" b="1" dirty="0"/>
              <a:t>Customer Escalation Reason</a:t>
            </a:r>
          </a:p>
          <a:p>
            <a:pPr marL="285750" indent="-285750">
              <a:spcAft>
                <a:spcPts val="600"/>
              </a:spcAft>
              <a:buFont typeface="Arial" panose="020B0604020202020204" pitchFamily="34" charset="0"/>
              <a:buChar char="•"/>
            </a:pPr>
            <a:r>
              <a:rPr lang="en-US" sz="1600" dirty="0"/>
              <a:t>Fill in </a:t>
            </a:r>
            <a:r>
              <a:rPr lang="en-US" sz="1600" b="1" dirty="0"/>
              <a:t>Escalation Detail</a:t>
            </a:r>
          </a:p>
          <a:p>
            <a:pPr marL="285750" indent="-285750">
              <a:spcAft>
                <a:spcPts val="600"/>
              </a:spcAft>
              <a:buFont typeface="Arial" panose="020B0604020202020204" pitchFamily="34" charset="0"/>
              <a:buChar char="•"/>
            </a:pPr>
            <a:r>
              <a:rPr lang="en-US" sz="1600" dirty="0"/>
              <a:t>Click ‘</a:t>
            </a:r>
            <a:r>
              <a:rPr lang="en-US" sz="1600" b="1" dirty="0"/>
              <a:t>Update</a:t>
            </a:r>
            <a:r>
              <a:rPr lang="en-US" sz="1600" dirty="0"/>
              <a:t>’</a:t>
            </a:r>
          </a:p>
          <a:p>
            <a:pPr marL="285750" indent="-285750">
              <a:spcAft>
                <a:spcPts val="600"/>
              </a:spcAft>
              <a:buFont typeface="Arial" panose="020B0604020202020204" pitchFamily="34" charset="0"/>
              <a:buChar char="•"/>
            </a:pPr>
            <a:r>
              <a:rPr lang="en-US" sz="1600" dirty="0"/>
              <a:t>Ping Support Leads and or Managers with case details</a:t>
            </a:r>
          </a:p>
        </p:txBody>
      </p:sp>
      <p:cxnSp>
        <p:nvCxnSpPr>
          <p:cNvPr id="8" name="Straight Arrow Connector 7">
            <a:extLst>
              <a:ext uri="{FF2B5EF4-FFF2-40B4-BE49-F238E27FC236}">
                <a16:creationId xmlns:a16="http://schemas.microsoft.com/office/drawing/2014/main" id="{64240FA5-22C6-4F80-9A22-D75E0913E0EC}"/>
              </a:ext>
            </a:extLst>
          </p:cNvPr>
          <p:cNvCxnSpPr>
            <a:cxnSpLocks/>
          </p:cNvCxnSpPr>
          <p:nvPr/>
        </p:nvCxnSpPr>
        <p:spPr>
          <a:xfrm flipV="1">
            <a:off x="2391601" y="2166412"/>
            <a:ext cx="1022808" cy="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30829DB-9DD1-4038-A22A-F675F7F1E0A0}"/>
              </a:ext>
            </a:extLst>
          </p:cNvPr>
          <p:cNvSpPr/>
          <p:nvPr/>
        </p:nvSpPr>
        <p:spPr>
          <a:xfrm>
            <a:off x="8278464" y="3764604"/>
            <a:ext cx="616052" cy="30478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36C7A4BF-D430-4515-B2BF-B4B11905DD2C}"/>
              </a:ext>
            </a:extLst>
          </p:cNvPr>
          <p:cNvCxnSpPr>
            <a:cxnSpLocks/>
          </p:cNvCxnSpPr>
          <p:nvPr/>
        </p:nvCxnSpPr>
        <p:spPr>
          <a:xfrm>
            <a:off x="2752477" y="3667328"/>
            <a:ext cx="5418757" cy="25804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306E1D5-1742-4C0E-BE1B-6D4A37364E7A}"/>
              </a:ext>
            </a:extLst>
          </p:cNvPr>
          <p:cNvSpPr/>
          <p:nvPr/>
        </p:nvSpPr>
        <p:spPr>
          <a:xfrm>
            <a:off x="3519856" y="1972732"/>
            <a:ext cx="1574448" cy="42027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D234781-5190-4446-B317-31DD12BAC9D1}"/>
              </a:ext>
            </a:extLst>
          </p:cNvPr>
          <p:cNvSpPr/>
          <p:nvPr/>
        </p:nvSpPr>
        <p:spPr>
          <a:xfrm>
            <a:off x="3414409" y="3011067"/>
            <a:ext cx="1284051" cy="25804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C17380E8-A20F-4D7C-98D3-30647210B300}"/>
              </a:ext>
            </a:extLst>
          </p:cNvPr>
          <p:cNvCxnSpPr>
            <a:cxnSpLocks/>
          </p:cNvCxnSpPr>
          <p:nvPr/>
        </p:nvCxnSpPr>
        <p:spPr>
          <a:xfrm>
            <a:off x="1584235" y="2977089"/>
            <a:ext cx="1685175" cy="16300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0138974"/>
      </p:ext>
    </p:extLst>
  </p:cSld>
  <p:clrMapOvr>
    <a:masterClrMapping/>
  </p:clrMapOvr>
  <p:transition spd="slow">
    <p:cove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a:xfrm>
            <a:off x="0" y="0"/>
            <a:ext cx="9144000" cy="5143500"/>
          </a:xfrm>
        </p:spPr>
      </p:pic>
      <p:sp>
        <p:nvSpPr>
          <p:cNvPr id="9" name="Freeform 8"/>
          <p:cNvSpPr/>
          <p:nvPr/>
        </p:nvSpPr>
        <p:spPr>
          <a:xfrm>
            <a:off x="1245054" y="72509"/>
            <a:ext cx="9144000" cy="4196300"/>
          </a:xfrm>
          <a:custGeom>
            <a:avLst/>
            <a:gdLst>
              <a:gd name="connsiteX0" fmla="*/ 20636 w 46816955"/>
              <a:gd name="connsiteY0" fmla="*/ 0 h 21485320"/>
              <a:gd name="connsiteX1" fmla="*/ 46816955 w 46816955"/>
              <a:gd name="connsiteY1" fmla="*/ 0 h 21485320"/>
              <a:gd name="connsiteX2" fmla="*/ 46816955 w 46816955"/>
              <a:gd name="connsiteY2" fmla="*/ 11114 h 21485320"/>
              <a:gd name="connsiteX3" fmla="*/ 46816955 w 46816955"/>
              <a:gd name="connsiteY3" fmla="*/ 7385453 h 21485320"/>
              <a:gd name="connsiteX4" fmla="*/ 46816955 w 46816955"/>
              <a:gd name="connsiteY4" fmla="*/ 7639874 h 21485320"/>
              <a:gd name="connsiteX5" fmla="*/ 46816955 w 46816955"/>
              <a:gd name="connsiteY5" fmla="*/ 8741664 h 21485320"/>
              <a:gd name="connsiteX6" fmla="*/ 46816955 w 46816955"/>
              <a:gd name="connsiteY6" fmla="*/ 20296588 h 21485320"/>
              <a:gd name="connsiteX7" fmla="*/ 46217883 w 46816955"/>
              <a:gd name="connsiteY7" fmla="*/ 20487596 h 21485320"/>
              <a:gd name="connsiteX8" fmla="*/ 14692522 w 46816955"/>
              <a:gd name="connsiteY8" fmla="*/ 16453010 h 21485320"/>
              <a:gd name="connsiteX9" fmla="*/ 0 w 46816955"/>
              <a:gd name="connsiteY9" fmla="*/ 21485320 h 21485320"/>
              <a:gd name="connsiteX10" fmla="*/ 0 w 46816955"/>
              <a:gd name="connsiteY10" fmla="*/ 8741664 h 21485320"/>
              <a:gd name="connsiteX11" fmla="*/ 0 w 46816955"/>
              <a:gd name="connsiteY11" fmla="*/ 7385453 h 21485320"/>
              <a:gd name="connsiteX12" fmla="*/ 0 w 46816955"/>
              <a:gd name="connsiteY12" fmla="*/ 11114 h 21485320"/>
              <a:gd name="connsiteX13" fmla="*/ 20636 w 46816955"/>
              <a:gd name="connsiteY13" fmla="*/ 11114 h 2148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816955" h="21485320">
                <a:moveTo>
                  <a:pt x="20636" y="0"/>
                </a:moveTo>
                <a:lnTo>
                  <a:pt x="46816955" y="0"/>
                </a:lnTo>
                <a:lnTo>
                  <a:pt x="46816955" y="11114"/>
                </a:lnTo>
                <a:lnTo>
                  <a:pt x="46816955" y="7385453"/>
                </a:lnTo>
                <a:lnTo>
                  <a:pt x="46816955" y="7639874"/>
                </a:lnTo>
                <a:lnTo>
                  <a:pt x="46816955" y="8741664"/>
                </a:lnTo>
                <a:lnTo>
                  <a:pt x="46816955" y="20296588"/>
                </a:lnTo>
                <a:lnTo>
                  <a:pt x="46217883" y="20487596"/>
                </a:lnTo>
                <a:cubicBezTo>
                  <a:pt x="37375891" y="23076520"/>
                  <a:pt x="26109951" y="16433430"/>
                  <a:pt x="14692522" y="16453010"/>
                </a:cubicBezTo>
                <a:cubicBezTo>
                  <a:pt x="9762267" y="16461466"/>
                  <a:pt x="4803768" y="17712288"/>
                  <a:pt x="0" y="21485320"/>
                </a:cubicBezTo>
                <a:lnTo>
                  <a:pt x="0" y="8741664"/>
                </a:lnTo>
                <a:lnTo>
                  <a:pt x="0" y="7385453"/>
                </a:lnTo>
                <a:lnTo>
                  <a:pt x="0" y="11114"/>
                </a:lnTo>
                <a:lnTo>
                  <a:pt x="20636" y="11114"/>
                </a:lnTo>
                <a:close/>
              </a:path>
            </a:pathLst>
          </a:custGeom>
          <a:solidFill>
            <a:schemeClr val="bg1">
              <a:alpha val="56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noAutofit/>
          </a:bodyPr>
          <a:lstStyle/>
          <a:p>
            <a:pPr algn="ctr" defTabSz="309543" hangingPunct="0"/>
            <a:endParaRPr lang="en-US" sz="1200" kern="0">
              <a:solidFill>
                <a:srgbClr val="FFFFFF"/>
              </a:solidFill>
              <a:sym typeface="Helvetica Light"/>
            </a:endParaRPr>
          </a:p>
        </p:txBody>
      </p:sp>
      <p:sp>
        <p:nvSpPr>
          <p:cNvPr id="8" name="Freeform 7"/>
          <p:cNvSpPr/>
          <p:nvPr/>
        </p:nvSpPr>
        <p:spPr>
          <a:xfrm>
            <a:off x="87" y="3213432"/>
            <a:ext cx="9143827" cy="1930069"/>
          </a:xfrm>
          <a:custGeom>
            <a:avLst/>
            <a:gdLst>
              <a:gd name="connsiteX0" fmla="*/ 14692523 w 46816955"/>
              <a:gd name="connsiteY0" fmla="*/ 44 h 9882073"/>
              <a:gd name="connsiteX1" fmla="*/ 46217883 w 46816955"/>
              <a:gd name="connsiteY1" fmla="*/ 4034631 h 9882073"/>
              <a:gd name="connsiteX2" fmla="*/ 46816955 w 46816955"/>
              <a:gd name="connsiteY2" fmla="*/ 3843623 h 9882073"/>
              <a:gd name="connsiteX3" fmla="*/ 46816955 w 46816955"/>
              <a:gd name="connsiteY3" fmla="*/ 9882073 h 9882073"/>
              <a:gd name="connsiteX4" fmla="*/ 0 w 46816955"/>
              <a:gd name="connsiteY4" fmla="*/ 9882073 h 9882073"/>
              <a:gd name="connsiteX5" fmla="*/ 0 w 46816955"/>
              <a:gd name="connsiteY5" fmla="*/ 5032355 h 9882073"/>
              <a:gd name="connsiteX6" fmla="*/ 14692523 w 46816955"/>
              <a:gd name="connsiteY6" fmla="*/ 44 h 988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55" h="9882073">
                <a:moveTo>
                  <a:pt x="14692523" y="44"/>
                </a:moveTo>
                <a:cubicBezTo>
                  <a:pt x="26109951" y="-19536"/>
                  <a:pt x="37375891" y="6623555"/>
                  <a:pt x="46217883" y="4034631"/>
                </a:cubicBezTo>
                <a:lnTo>
                  <a:pt x="46816955" y="3843623"/>
                </a:lnTo>
                <a:lnTo>
                  <a:pt x="46816955" y="9882073"/>
                </a:lnTo>
                <a:lnTo>
                  <a:pt x="0" y="9882073"/>
                </a:lnTo>
                <a:lnTo>
                  <a:pt x="0" y="5032355"/>
                </a:lnTo>
                <a:cubicBezTo>
                  <a:pt x="4803769" y="1259323"/>
                  <a:pt x="9762267" y="8500"/>
                  <a:pt x="14692523" y="44"/>
                </a:cubicBezTo>
                <a:close/>
              </a:path>
            </a:pathLst>
          </a:custGeom>
          <a:solidFill>
            <a:schemeClr val="bg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noAutofit/>
          </a:bodyPr>
          <a:lstStyle/>
          <a:p>
            <a:pPr algn="ctr" defTabSz="309543" hangingPunct="0"/>
            <a:endParaRPr lang="en-US" sz="1200" kern="0">
              <a:solidFill>
                <a:srgbClr val="FFFFFF"/>
              </a:solidFill>
              <a:sym typeface="Helvetica Light"/>
            </a:endParaRPr>
          </a:p>
        </p:txBody>
      </p:sp>
      <p:sp>
        <p:nvSpPr>
          <p:cNvPr id="28" name="Freeform 13"/>
          <p:cNvSpPr>
            <a:spLocks/>
          </p:cNvSpPr>
          <p:nvPr/>
        </p:nvSpPr>
        <p:spPr bwMode="auto">
          <a:xfrm>
            <a:off x="3423092" y="3317146"/>
            <a:ext cx="5335127" cy="1351773"/>
          </a:xfrm>
          <a:custGeom>
            <a:avLst/>
            <a:gdLst>
              <a:gd name="T0" fmla="*/ 0 w 1250"/>
              <a:gd name="T1" fmla="*/ 24 h 305"/>
              <a:gd name="T2" fmla="*/ 1250 w 1250"/>
              <a:gd name="T3" fmla="*/ 186 h 305"/>
              <a:gd name="T4" fmla="*/ 0 w 1250"/>
              <a:gd name="T5" fmla="*/ 24 h 305"/>
            </a:gdLst>
            <a:ahLst/>
            <a:cxnLst>
              <a:cxn ang="0">
                <a:pos x="T0" y="T1"/>
              </a:cxn>
              <a:cxn ang="0">
                <a:pos x="T2" y="T3"/>
              </a:cxn>
              <a:cxn ang="0">
                <a:pos x="T4" y="T5"/>
              </a:cxn>
            </a:cxnLst>
            <a:rect l="0" t="0" r="r" b="b"/>
            <a:pathLst>
              <a:path w="1250" h="305">
                <a:moveTo>
                  <a:pt x="0" y="24"/>
                </a:moveTo>
                <a:cubicBezTo>
                  <a:pt x="389" y="21"/>
                  <a:pt x="900" y="305"/>
                  <a:pt x="1250" y="186"/>
                </a:cubicBezTo>
                <a:cubicBezTo>
                  <a:pt x="856" y="265"/>
                  <a:pt x="425" y="0"/>
                  <a:pt x="0" y="24"/>
                </a:cubicBezTo>
                <a:close/>
              </a:path>
            </a:pathLst>
          </a:custGeom>
          <a:solidFill>
            <a:schemeClr val="accent1"/>
          </a:solidFill>
          <a:ln>
            <a:noFill/>
          </a:ln>
        </p:spPr>
        <p:txBody>
          <a:bodyPr vert="horz" wrap="square" lIns="17859" tIns="8930" rIns="17859" bIns="8930" numCol="1" anchor="t" anchorCtr="0" compatLnSpc="1">
            <a:prstTxWarp prst="textNoShape">
              <a:avLst/>
            </a:prstTxWarp>
          </a:bodyPr>
          <a:lstStyle/>
          <a:p>
            <a:endParaRPr lang="en-US" sz="352"/>
          </a:p>
        </p:txBody>
      </p:sp>
      <p:sp>
        <p:nvSpPr>
          <p:cNvPr id="12" name="Shape 132"/>
          <p:cNvSpPr/>
          <p:nvPr/>
        </p:nvSpPr>
        <p:spPr>
          <a:xfrm>
            <a:off x="1245054" y="4268810"/>
            <a:ext cx="6744662" cy="400110"/>
          </a:xfrm>
          <a:prstGeom prst="rect">
            <a:avLst/>
          </a:prstGeom>
          <a:ln w="12700">
            <a:miter lim="400000"/>
          </a:ln>
          <a:extLst>
            <a:ext uri="{C572A759-6A51-4108-AA02-DFA0A04FC94B}">
              <ma14:wrappingTextBoxFlag xmlns="" xmlns:ma14="http://schemas.microsoft.com/office/mac/drawingml/2011/main" val="1"/>
            </a:ext>
          </a:extLst>
        </p:spPr>
        <p:txBody>
          <a:bodyPr wrap="square" lIns="17145" rIns="17145">
            <a:spAutoFit/>
          </a:bodyPr>
          <a:lstStyle>
            <a:lvl1pPr algn="l" defTabSz="3511296">
              <a:defRPr sz="2700">
                <a:solidFill>
                  <a:srgbClr val="94999F"/>
                </a:solidFill>
                <a:latin typeface="Roboto Regular"/>
                <a:ea typeface="Roboto Regular"/>
                <a:cs typeface="Roboto Regular"/>
                <a:sym typeface="Roboto Regular"/>
              </a:defRPr>
            </a:lvl1pPr>
          </a:lstStyle>
          <a:p>
            <a:pPr hangingPunct="0"/>
            <a:r>
              <a:rPr lang="en-US" sz="2000" kern="0" dirty="0">
                <a:solidFill>
                  <a:schemeClr val="tx2">
                    <a:alpha val="83000"/>
                  </a:schemeClr>
                </a:solidFill>
                <a:latin typeface="Century Gothic" charset="0"/>
                <a:ea typeface="Century Gothic" charset="0"/>
                <a:cs typeface="Century Gothic" charset="0"/>
              </a:rPr>
              <a:t>The Ultimate Objective</a:t>
            </a:r>
            <a:endParaRPr sz="2000" kern="0" dirty="0">
              <a:solidFill>
                <a:schemeClr val="tx2">
                  <a:alpha val="83000"/>
                </a:schemeClr>
              </a:solidFill>
              <a:latin typeface="Century Gothic" charset="0"/>
              <a:ea typeface="Century Gothic" charset="0"/>
              <a:cs typeface="Century Gothic" charset="0"/>
            </a:endParaRPr>
          </a:p>
        </p:txBody>
      </p:sp>
      <p:sp>
        <p:nvSpPr>
          <p:cNvPr id="13" name="TextBox 12"/>
          <p:cNvSpPr txBox="1"/>
          <p:nvPr/>
        </p:nvSpPr>
        <p:spPr>
          <a:xfrm>
            <a:off x="859359" y="3926408"/>
            <a:ext cx="5865779" cy="3616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defTabSz="309543" hangingPunct="0">
              <a:lnSpc>
                <a:spcPct val="70000"/>
              </a:lnSpc>
            </a:pPr>
            <a:r>
              <a:rPr lang="en-US" sz="3000" b="1" kern="0" dirty="0">
                <a:solidFill>
                  <a:schemeClr val="accent1"/>
                </a:solidFill>
                <a:latin typeface="+mj-lt"/>
                <a:ea typeface="Arial" charset="0"/>
                <a:cs typeface="Segoe UI" panose="020B0502040204020203" pitchFamily="34" charset="0"/>
                <a:sym typeface="Helvetica Light"/>
              </a:rPr>
              <a:t>Closing Cases</a:t>
            </a:r>
          </a:p>
        </p:txBody>
      </p:sp>
    </p:spTree>
    <p:extLst>
      <p:ext uri="{BB962C8B-B14F-4D97-AF65-F5344CB8AC3E}">
        <p14:creationId xmlns:p14="http://schemas.microsoft.com/office/powerpoint/2010/main" val="6286183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3"/>
                                        </p:tgtEl>
                                        <p:attrNameLst>
                                          <p:attrName>ppt_y</p:attrName>
                                        </p:attrNameLst>
                                      </p:cBhvr>
                                      <p:tavLst>
                                        <p:tav tm="0">
                                          <p:val>
                                            <p:strVal val="#ppt_y"/>
                                          </p:val>
                                        </p:tav>
                                        <p:tav tm="100000">
                                          <p:val>
                                            <p:strVal val="#ppt_y"/>
                                          </p:val>
                                        </p:tav>
                                      </p:tavLst>
                                    </p:anim>
                                    <p:anim calcmode="lin" valueType="num">
                                      <p:cBhvr>
                                        <p:cTn id="13"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005627" y="1295145"/>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Closing Cases</a:t>
            </a:r>
          </a:p>
        </p:txBody>
      </p:sp>
      <p:sp>
        <p:nvSpPr>
          <p:cNvPr id="6" name="Text Placeholder 5"/>
          <p:cNvSpPr>
            <a:spLocks noGrp="1"/>
          </p:cNvSpPr>
          <p:nvPr>
            <p:ph type="body" sz="quarter" idx="12"/>
          </p:nvPr>
        </p:nvSpPr>
        <p:spPr/>
        <p:txBody>
          <a:bodyPr/>
          <a:lstStyle/>
          <a:p>
            <a:r>
              <a:rPr lang="en-US" dirty="0"/>
              <a:t>    </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rotWithShape="1">
          <a:blip r:embed="rId2">
            <a:extLst>
              <a:ext uri="{28A0092B-C50C-407E-A947-70E740481C1C}">
                <a14:useLocalDpi xmlns:a14="http://schemas.microsoft.com/office/drawing/2010/main" val="0"/>
              </a:ext>
            </a:extLst>
          </a:blip>
          <a:srcRect b="30617"/>
          <a:stretch/>
        </p:blipFill>
        <p:spPr>
          <a:xfrm>
            <a:off x="3374184" y="1918016"/>
            <a:ext cx="5277074" cy="1513703"/>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483014" y="1586977"/>
            <a:ext cx="2366970" cy="189282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You need to be in the Feed View to close a case</a:t>
            </a:r>
          </a:p>
          <a:p>
            <a:pPr marL="285750" indent="-285750">
              <a:spcAft>
                <a:spcPts val="600"/>
              </a:spcAft>
              <a:buFont typeface="Arial" panose="020B0604020202020204" pitchFamily="34" charset="0"/>
              <a:buChar char="•"/>
            </a:pPr>
            <a:r>
              <a:rPr lang="en-US" sz="1600" dirty="0"/>
              <a:t>Click the ‘</a:t>
            </a:r>
            <a:r>
              <a:rPr lang="en-US" sz="1600" b="1" dirty="0"/>
              <a:t>Close Case</a:t>
            </a:r>
            <a:r>
              <a:rPr lang="en-US" sz="1600" dirty="0"/>
              <a:t>’ button at the top of the Feed View</a:t>
            </a:r>
          </a:p>
        </p:txBody>
      </p:sp>
      <p:sp>
        <p:nvSpPr>
          <p:cNvPr id="3" name="Rectangle 2">
            <a:extLst>
              <a:ext uri="{FF2B5EF4-FFF2-40B4-BE49-F238E27FC236}">
                <a16:creationId xmlns:a16="http://schemas.microsoft.com/office/drawing/2014/main" id="{0E000F7A-1696-417F-8491-EBEC0FAE3F97}"/>
              </a:ext>
            </a:extLst>
          </p:cNvPr>
          <p:cNvSpPr/>
          <p:nvPr/>
        </p:nvSpPr>
        <p:spPr>
          <a:xfrm>
            <a:off x="6449661" y="2432598"/>
            <a:ext cx="583659" cy="42664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64240FA5-22C6-4F80-9A22-D75E0913E0EC}"/>
              </a:ext>
            </a:extLst>
          </p:cNvPr>
          <p:cNvCxnSpPr>
            <a:cxnSpLocks/>
          </p:cNvCxnSpPr>
          <p:nvPr/>
        </p:nvCxnSpPr>
        <p:spPr>
          <a:xfrm>
            <a:off x="2538919" y="2645923"/>
            <a:ext cx="3755099"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836844"/>
      </p:ext>
    </p:extLst>
  </p:cSld>
  <p:clrMapOvr>
    <a:masterClrMapping/>
  </p:clrMapOvr>
  <p:transition spd="slow">
    <p:cove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AFE362-A12A-4CE6-80B0-EA4AD6B04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3567" y="1024482"/>
            <a:ext cx="5216959" cy="3695171"/>
          </a:xfrm>
          <a:prstGeom prst="rect">
            <a:avLst/>
          </a:prstGeom>
        </p:spPr>
      </p:pic>
      <p:cxnSp>
        <p:nvCxnSpPr>
          <p:cNvPr id="11" name="Straight Connector 10"/>
          <p:cNvCxnSpPr/>
          <p:nvPr/>
        </p:nvCxnSpPr>
        <p:spPr>
          <a:xfrm>
            <a:off x="3521193" y="1295145"/>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Closing Cases</a:t>
            </a:r>
          </a:p>
        </p:txBody>
      </p:sp>
      <p:sp>
        <p:nvSpPr>
          <p:cNvPr id="6" name="Text Placeholder 5"/>
          <p:cNvSpPr>
            <a:spLocks noGrp="1"/>
          </p:cNvSpPr>
          <p:nvPr>
            <p:ph type="body" sz="quarter" idx="12"/>
          </p:nvPr>
        </p:nvSpPr>
        <p:spPr/>
        <p:txBody>
          <a:bodyPr/>
          <a:lstStyle/>
          <a:p>
            <a:r>
              <a:rPr lang="en-US" dirty="0"/>
              <a:t>The Close Case Window</a:t>
            </a:r>
          </a:p>
        </p:txBody>
      </p:sp>
      <p:sp>
        <p:nvSpPr>
          <p:cNvPr id="2" name="TextBox 1">
            <a:extLst>
              <a:ext uri="{FF2B5EF4-FFF2-40B4-BE49-F238E27FC236}">
                <a16:creationId xmlns:a16="http://schemas.microsoft.com/office/drawing/2014/main" id="{84294C3A-5401-4DA4-B059-E20FCE71FE74}"/>
              </a:ext>
            </a:extLst>
          </p:cNvPr>
          <p:cNvSpPr txBox="1"/>
          <p:nvPr/>
        </p:nvSpPr>
        <p:spPr>
          <a:xfrm>
            <a:off x="503125" y="1205715"/>
            <a:ext cx="2776438" cy="2708434"/>
          </a:xfrm>
          <a:prstGeom prst="rect">
            <a:avLst/>
          </a:prstGeom>
          <a:noFill/>
        </p:spPr>
        <p:txBody>
          <a:bodyPr wrap="square" rtlCol="0">
            <a:spAutoFit/>
          </a:bodyPr>
          <a:lstStyle/>
          <a:p>
            <a:pPr>
              <a:spcAft>
                <a:spcPts val="600"/>
              </a:spcAft>
            </a:pPr>
            <a:r>
              <a:rPr lang="en-US" sz="1600" b="1" dirty="0"/>
              <a:t>Do not send closure email </a:t>
            </a:r>
            <a:r>
              <a:rPr lang="en-US" sz="1600" dirty="0"/>
              <a:t>checkbox</a:t>
            </a:r>
          </a:p>
          <a:p>
            <a:pPr marL="285750" indent="-285750">
              <a:spcAft>
                <a:spcPts val="600"/>
              </a:spcAft>
              <a:buFont typeface="Arial" panose="020B0604020202020204" pitchFamily="34" charset="0"/>
              <a:buChar char="•"/>
            </a:pPr>
            <a:r>
              <a:rPr lang="en-US" sz="1600" dirty="0"/>
              <a:t>When reclosing a case when the client has responded to a final case email with a simple thank you</a:t>
            </a:r>
          </a:p>
          <a:p>
            <a:pPr marL="285750" indent="-285750">
              <a:spcAft>
                <a:spcPts val="600"/>
              </a:spcAft>
              <a:buFont typeface="Arial" panose="020B0604020202020204" pitchFamily="34" charset="0"/>
              <a:buChar char="•"/>
            </a:pPr>
            <a:r>
              <a:rPr lang="en-US" sz="1600" dirty="0"/>
              <a:t>In rare cases, used when you need to stealth close a case</a:t>
            </a:r>
          </a:p>
        </p:txBody>
      </p:sp>
      <p:sp>
        <p:nvSpPr>
          <p:cNvPr id="3" name="Rectangle 2">
            <a:extLst>
              <a:ext uri="{FF2B5EF4-FFF2-40B4-BE49-F238E27FC236}">
                <a16:creationId xmlns:a16="http://schemas.microsoft.com/office/drawing/2014/main" id="{0E000F7A-1696-417F-8491-EBEC0FAE3F97}"/>
              </a:ext>
            </a:extLst>
          </p:cNvPr>
          <p:cNvSpPr/>
          <p:nvPr/>
        </p:nvSpPr>
        <p:spPr>
          <a:xfrm>
            <a:off x="3832809" y="1056316"/>
            <a:ext cx="1147753" cy="29879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3757197"/>
      </p:ext>
    </p:extLst>
  </p:cSld>
  <p:clrMapOvr>
    <a:masterClrMapping/>
  </p:clrMapOvr>
  <p:transition spd="slow">
    <p:cove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AFE362-A12A-4CE6-80B0-EA4AD6B04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3567" y="1024482"/>
            <a:ext cx="5216959" cy="3695171"/>
          </a:xfrm>
          <a:prstGeom prst="rect">
            <a:avLst/>
          </a:prstGeom>
        </p:spPr>
      </p:pic>
      <p:cxnSp>
        <p:nvCxnSpPr>
          <p:cNvPr id="11" name="Straight Connector 10"/>
          <p:cNvCxnSpPr/>
          <p:nvPr/>
        </p:nvCxnSpPr>
        <p:spPr>
          <a:xfrm>
            <a:off x="3521193" y="1295145"/>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Closing Cases</a:t>
            </a:r>
          </a:p>
        </p:txBody>
      </p:sp>
      <p:sp>
        <p:nvSpPr>
          <p:cNvPr id="6" name="Text Placeholder 5"/>
          <p:cNvSpPr>
            <a:spLocks noGrp="1"/>
          </p:cNvSpPr>
          <p:nvPr>
            <p:ph type="body" sz="quarter" idx="12"/>
          </p:nvPr>
        </p:nvSpPr>
        <p:spPr/>
        <p:txBody>
          <a:bodyPr/>
          <a:lstStyle/>
          <a:p>
            <a:r>
              <a:rPr lang="en-US" dirty="0"/>
              <a:t>The Close Case Window</a:t>
            </a:r>
          </a:p>
        </p:txBody>
      </p:sp>
      <p:sp>
        <p:nvSpPr>
          <p:cNvPr id="2" name="TextBox 1">
            <a:extLst>
              <a:ext uri="{FF2B5EF4-FFF2-40B4-BE49-F238E27FC236}">
                <a16:creationId xmlns:a16="http://schemas.microsoft.com/office/drawing/2014/main" id="{84294C3A-5401-4DA4-B059-E20FCE71FE74}"/>
              </a:ext>
            </a:extLst>
          </p:cNvPr>
          <p:cNvSpPr txBox="1"/>
          <p:nvPr/>
        </p:nvSpPr>
        <p:spPr>
          <a:xfrm>
            <a:off x="503125" y="1205715"/>
            <a:ext cx="2776438" cy="2215991"/>
          </a:xfrm>
          <a:prstGeom prst="rect">
            <a:avLst/>
          </a:prstGeom>
          <a:noFill/>
        </p:spPr>
        <p:txBody>
          <a:bodyPr wrap="square" rtlCol="0">
            <a:spAutoFit/>
          </a:bodyPr>
          <a:lstStyle/>
          <a:p>
            <a:pPr>
              <a:spcAft>
                <a:spcPts val="600"/>
              </a:spcAft>
            </a:pPr>
            <a:r>
              <a:rPr lang="en-US" sz="1600" b="1" dirty="0"/>
              <a:t>Sub Status </a:t>
            </a:r>
            <a:r>
              <a:rPr lang="en-US" sz="1600" dirty="0"/>
              <a:t>dropdown</a:t>
            </a:r>
          </a:p>
          <a:p>
            <a:pPr marL="285750" indent="-285750">
              <a:spcAft>
                <a:spcPts val="600"/>
              </a:spcAft>
              <a:buFont typeface="Arial" panose="020B0604020202020204" pitchFamily="34" charset="0"/>
              <a:buChar char="•"/>
            </a:pPr>
            <a:r>
              <a:rPr lang="en-US" sz="1600" dirty="0"/>
              <a:t>Depending on the case sub status, a case closure email may or may not be sent</a:t>
            </a:r>
          </a:p>
          <a:p>
            <a:pPr marL="285750" indent="-285750">
              <a:spcAft>
                <a:spcPts val="600"/>
              </a:spcAft>
              <a:buFont typeface="Arial" panose="020B0604020202020204" pitchFamily="34" charset="0"/>
              <a:buChar char="•"/>
            </a:pPr>
            <a:r>
              <a:rPr lang="en-US" sz="1600" dirty="0"/>
              <a:t>We’ll review closure sub statuses in another slide</a:t>
            </a:r>
          </a:p>
        </p:txBody>
      </p:sp>
      <p:sp>
        <p:nvSpPr>
          <p:cNvPr id="3" name="Rectangle 2">
            <a:extLst>
              <a:ext uri="{FF2B5EF4-FFF2-40B4-BE49-F238E27FC236}">
                <a16:creationId xmlns:a16="http://schemas.microsoft.com/office/drawing/2014/main" id="{0E000F7A-1696-417F-8491-EBEC0FAE3F97}"/>
              </a:ext>
            </a:extLst>
          </p:cNvPr>
          <p:cNvSpPr/>
          <p:nvPr/>
        </p:nvSpPr>
        <p:spPr>
          <a:xfrm>
            <a:off x="3793567" y="1708069"/>
            <a:ext cx="1147753" cy="29879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0854006"/>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4601497" y="1245985"/>
            <a:ext cx="4132089" cy="3226468"/>
          </a:xfrm>
          <a:custGeom>
            <a:avLst/>
            <a:gdLst>
              <a:gd name="connsiteX0" fmla="*/ 0 w 4932872"/>
              <a:gd name="connsiteY0" fmla="*/ 0 h 4301958"/>
              <a:gd name="connsiteX1" fmla="*/ 4738380 w 4932872"/>
              <a:gd name="connsiteY1" fmla="*/ 0 h 4301958"/>
              <a:gd name="connsiteX2" fmla="*/ 4932872 w 4932872"/>
              <a:gd name="connsiteY2" fmla="*/ 194492 h 4301958"/>
              <a:gd name="connsiteX3" fmla="*/ 4932872 w 4932872"/>
              <a:gd name="connsiteY3" fmla="*/ 4107466 h 4301958"/>
              <a:gd name="connsiteX4" fmla="*/ 4738380 w 4932872"/>
              <a:gd name="connsiteY4" fmla="*/ 4301958 h 4301958"/>
              <a:gd name="connsiteX5" fmla="*/ 0 w 4932872"/>
              <a:gd name="connsiteY5" fmla="*/ 4301958 h 430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2872" h="4301958">
                <a:moveTo>
                  <a:pt x="0" y="0"/>
                </a:moveTo>
                <a:lnTo>
                  <a:pt x="4738380" y="0"/>
                </a:lnTo>
                <a:cubicBezTo>
                  <a:pt x="4845795" y="0"/>
                  <a:pt x="4932872" y="87077"/>
                  <a:pt x="4932872" y="194492"/>
                </a:cubicBezTo>
                <a:lnTo>
                  <a:pt x="4932872" y="4107466"/>
                </a:lnTo>
                <a:cubicBezTo>
                  <a:pt x="4932872" y="4214881"/>
                  <a:pt x="4845795" y="4301958"/>
                  <a:pt x="4738380" y="4301958"/>
                </a:cubicBezTo>
                <a:lnTo>
                  <a:pt x="0" y="430195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pic>
        <p:nvPicPr>
          <p:cNvPr id="3" name="Picture Placeholder 2">
            <a:extLst>
              <a:ext uri="{FF2B5EF4-FFF2-40B4-BE49-F238E27FC236}">
                <a16:creationId xmlns:a16="http://schemas.microsoft.com/office/drawing/2014/main" id="{C6279376-D8ED-4BB0-84E0-705A674B7C8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9629" b="19629"/>
          <a:stretch>
            <a:fillRect/>
          </a:stretch>
        </p:blipFill>
        <p:spPr/>
      </p:pic>
      <p:sp>
        <p:nvSpPr>
          <p:cNvPr id="17" name="Text Placeholder 16"/>
          <p:cNvSpPr>
            <a:spLocks noGrp="1"/>
          </p:cNvSpPr>
          <p:nvPr>
            <p:ph type="body" sz="quarter" idx="11"/>
          </p:nvPr>
        </p:nvSpPr>
        <p:spPr/>
        <p:txBody>
          <a:bodyPr/>
          <a:lstStyle/>
          <a:p>
            <a:r>
              <a:rPr lang="en-US" dirty="0"/>
              <a:t>Two-Factor Authentication</a:t>
            </a:r>
          </a:p>
        </p:txBody>
      </p:sp>
      <p:sp>
        <p:nvSpPr>
          <p:cNvPr id="18" name="Text Placeholder 17"/>
          <p:cNvSpPr>
            <a:spLocks noGrp="1"/>
          </p:cNvSpPr>
          <p:nvPr>
            <p:ph type="body" sz="quarter" idx="12"/>
          </p:nvPr>
        </p:nvSpPr>
        <p:spPr/>
        <p:txBody>
          <a:bodyPr/>
          <a:lstStyle/>
          <a:p>
            <a:r>
              <a:rPr lang="en-US" dirty="0"/>
              <a:t>You must choose either the phone app or email</a:t>
            </a:r>
          </a:p>
          <a:p>
            <a:endParaRPr lang="en-US" dirty="0"/>
          </a:p>
        </p:txBody>
      </p:sp>
      <p:sp>
        <p:nvSpPr>
          <p:cNvPr id="20" name="Text Placeholder 19"/>
          <p:cNvSpPr>
            <a:spLocks noGrp="1"/>
          </p:cNvSpPr>
          <p:nvPr>
            <p:ph type="body" sz="quarter" idx="19"/>
          </p:nvPr>
        </p:nvSpPr>
        <p:spPr/>
        <p:txBody>
          <a:bodyPr>
            <a:normAutofit fontScale="92500"/>
          </a:bodyPr>
          <a:lstStyle/>
          <a:p>
            <a:r>
              <a:rPr lang="en-US" dirty="0"/>
              <a:t>To install the Salesforce Authenticator App on your phone, use the URLs shared in the Slack channel for your device: </a:t>
            </a:r>
            <a:r>
              <a:rPr lang="en-US" u="sng" dirty="0">
                <a:hlinkClick r:id="rId3"/>
              </a:rPr>
              <a:t>#</a:t>
            </a:r>
            <a:r>
              <a:rPr lang="en-US" u="sng" dirty="0" err="1">
                <a:hlinkClick r:id="rId3"/>
              </a:rPr>
              <a:t>denver_aug_cohort</a:t>
            </a:r>
            <a:endParaRPr lang="en-US" dirty="0"/>
          </a:p>
        </p:txBody>
      </p:sp>
    </p:spTree>
    <p:extLst>
      <p:ext uri="{BB962C8B-B14F-4D97-AF65-F5344CB8AC3E}">
        <p14:creationId xmlns:p14="http://schemas.microsoft.com/office/powerpoint/2010/main" val="1479117683"/>
      </p:ext>
    </p:extLst>
  </p:cSld>
  <p:clrMapOvr>
    <a:masterClrMapping/>
  </p:clrMapOvr>
  <p:transition spd="med">
    <p:pull/>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AFE362-A12A-4CE6-80B0-EA4AD6B04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3567" y="1024482"/>
            <a:ext cx="5216959" cy="3695171"/>
          </a:xfrm>
          <a:prstGeom prst="rect">
            <a:avLst/>
          </a:prstGeom>
        </p:spPr>
      </p:pic>
      <p:cxnSp>
        <p:nvCxnSpPr>
          <p:cNvPr id="11" name="Straight Connector 10"/>
          <p:cNvCxnSpPr/>
          <p:nvPr/>
        </p:nvCxnSpPr>
        <p:spPr>
          <a:xfrm>
            <a:off x="3521193" y="1295145"/>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Closing Cases</a:t>
            </a:r>
          </a:p>
        </p:txBody>
      </p:sp>
      <p:sp>
        <p:nvSpPr>
          <p:cNvPr id="6" name="Text Placeholder 5"/>
          <p:cNvSpPr>
            <a:spLocks noGrp="1"/>
          </p:cNvSpPr>
          <p:nvPr>
            <p:ph type="body" sz="quarter" idx="12"/>
          </p:nvPr>
        </p:nvSpPr>
        <p:spPr/>
        <p:txBody>
          <a:bodyPr/>
          <a:lstStyle/>
          <a:p>
            <a:r>
              <a:rPr lang="en-US" dirty="0"/>
              <a:t>The Close Case Window</a:t>
            </a:r>
          </a:p>
        </p:txBody>
      </p:sp>
      <p:sp>
        <p:nvSpPr>
          <p:cNvPr id="2" name="TextBox 1">
            <a:extLst>
              <a:ext uri="{FF2B5EF4-FFF2-40B4-BE49-F238E27FC236}">
                <a16:creationId xmlns:a16="http://schemas.microsoft.com/office/drawing/2014/main" id="{84294C3A-5401-4DA4-B059-E20FCE71FE74}"/>
              </a:ext>
            </a:extLst>
          </p:cNvPr>
          <p:cNvSpPr txBox="1"/>
          <p:nvPr/>
        </p:nvSpPr>
        <p:spPr>
          <a:xfrm>
            <a:off x="503125" y="1205715"/>
            <a:ext cx="2776438" cy="3431709"/>
          </a:xfrm>
          <a:prstGeom prst="rect">
            <a:avLst/>
          </a:prstGeom>
          <a:noFill/>
        </p:spPr>
        <p:txBody>
          <a:bodyPr wrap="square" rtlCol="0">
            <a:spAutoFit/>
          </a:bodyPr>
          <a:lstStyle/>
          <a:p>
            <a:pPr>
              <a:spcAft>
                <a:spcPts val="600"/>
              </a:spcAft>
            </a:pPr>
            <a:r>
              <a:rPr lang="en-US" sz="1600" b="1" dirty="0"/>
              <a:t>Issue Category </a:t>
            </a:r>
            <a:r>
              <a:rPr lang="en-US" sz="1600" dirty="0"/>
              <a:t>dropdown</a:t>
            </a:r>
          </a:p>
          <a:p>
            <a:pPr marL="285750" indent="-285750">
              <a:spcAft>
                <a:spcPts val="600"/>
              </a:spcAft>
              <a:buFont typeface="Arial" panose="020B0604020202020204" pitchFamily="34" charset="0"/>
              <a:buChar char="•"/>
            </a:pPr>
            <a:r>
              <a:rPr lang="en-US" sz="1600" dirty="0"/>
              <a:t>This is a required field for all </a:t>
            </a:r>
            <a:r>
              <a:rPr lang="en-US" sz="1600" dirty="0" err="1"/>
              <a:t>govMeetings</a:t>
            </a:r>
            <a:r>
              <a:rPr lang="en-US" sz="1600" dirty="0"/>
              <a:t> cases</a:t>
            </a:r>
          </a:p>
          <a:p>
            <a:pPr marL="285750" indent="-285750">
              <a:spcAft>
                <a:spcPts val="600"/>
              </a:spcAft>
              <a:buFont typeface="Arial" panose="020B0604020202020204" pitchFamily="34" charset="0"/>
              <a:buChar char="•"/>
            </a:pPr>
            <a:r>
              <a:rPr lang="en-US" sz="1600" dirty="0"/>
              <a:t>It will eventually be required for all products</a:t>
            </a:r>
          </a:p>
          <a:p>
            <a:pPr marL="285750" indent="-285750">
              <a:spcAft>
                <a:spcPts val="600"/>
              </a:spcAft>
              <a:buFont typeface="Arial" panose="020B0604020202020204" pitchFamily="34" charset="0"/>
              <a:buChar char="•"/>
            </a:pPr>
            <a:endParaRPr lang="en-US" sz="1600" dirty="0"/>
          </a:p>
          <a:p>
            <a:pPr>
              <a:spcAft>
                <a:spcPts val="600"/>
              </a:spcAft>
            </a:pPr>
            <a:r>
              <a:rPr lang="en-US" sz="1600" b="1" dirty="0"/>
              <a:t>Issue Category Details </a:t>
            </a:r>
            <a:r>
              <a:rPr lang="en-US" sz="1600" dirty="0"/>
              <a:t>field</a:t>
            </a:r>
          </a:p>
          <a:p>
            <a:pPr marL="285750" indent="-285750">
              <a:spcAft>
                <a:spcPts val="600"/>
              </a:spcAft>
              <a:buFont typeface="Arial" panose="020B0604020202020204" pitchFamily="34" charset="0"/>
              <a:buChar char="•"/>
            </a:pPr>
            <a:r>
              <a:rPr lang="en-US" sz="1600" dirty="0"/>
              <a:t>Required when issue category is ‘Other’</a:t>
            </a:r>
          </a:p>
        </p:txBody>
      </p:sp>
      <p:sp>
        <p:nvSpPr>
          <p:cNvPr id="3" name="Rectangle 2">
            <a:extLst>
              <a:ext uri="{FF2B5EF4-FFF2-40B4-BE49-F238E27FC236}">
                <a16:creationId xmlns:a16="http://schemas.microsoft.com/office/drawing/2014/main" id="{0E000F7A-1696-417F-8491-EBEC0FAE3F97}"/>
              </a:ext>
            </a:extLst>
          </p:cNvPr>
          <p:cNvSpPr/>
          <p:nvPr/>
        </p:nvSpPr>
        <p:spPr>
          <a:xfrm>
            <a:off x="6323089" y="1863712"/>
            <a:ext cx="2687437" cy="100594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4530571"/>
      </p:ext>
    </p:extLst>
  </p:cSld>
  <p:clrMapOvr>
    <a:masterClrMapping/>
  </p:clrMapOvr>
  <p:transition spd="slow">
    <p:cove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AFE362-A12A-4CE6-80B0-EA4AD6B04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3567" y="1024482"/>
            <a:ext cx="5216959" cy="3695171"/>
          </a:xfrm>
          <a:prstGeom prst="rect">
            <a:avLst/>
          </a:prstGeom>
        </p:spPr>
      </p:pic>
      <p:cxnSp>
        <p:nvCxnSpPr>
          <p:cNvPr id="11" name="Straight Connector 10"/>
          <p:cNvCxnSpPr/>
          <p:nvPr/>
        </p:nvCxnSpPr>
        <p:spPr>
          <a:xfrm>
            <a:off x="3521193" y="1295145"/>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Closing Cases</a:t>
            </a:r>
          </a:p>
        </p:txBody>
      </p:sp>
      <p:sp>
        <p:nvSpPr>
          <p:cNvPr id="6" name="Text Placeholder 5"/>
          <p:cNvSpPr>
            <a:spLocks noGrp="1"/>
          </p:cNvSpPr>
          <p:nvPr>
            <p:ph type="body" sz="quarter" idx="12"/>
          </p:nvPr>
        </p:nvSpPr>
        <p:spPr/>
        <p:txBody>
          <a:bodyPr/>
          <a:lstStyle/>
          <a:p>
            <a:r>
              <a:rPr lang="en-US" dirty="0"/>
              <a:t>The Close Case Window</a:t>
            </a:r>
          </a:p>
        </p:txBody>
      </p:sp>
      <p:sp>
        <p:nvSpPr>
          <p:cNvPr id="2" name="TextBox 1">
            <a:extLst>
              <a:ext uri="{FF2B5EF4-FFF2-40B4-BE49-F238E27FC236}">
                <a16:creationId xmlns:a16="http://schemas.microsoft.com/office/drawing/2014/main" id="{84294C3A-5401-4DA4-B059-E20FCE71FE74}"/>
              </a:ext>
            </a:extLst>
          </p:cNvPr>
          <p:cNvSpPr txBox="1"/>
          <p:nvPr/>
        </p:nvSpPr>
        <p:spPr>
          <a:xfrm>
            <a:off x="385507" y="1024482"/>
            <a:ext cx="2959903" cy="3277820"/>
          </a:xfrm>
          <a:prstGeom prst="rect">
            <a:avLst/>
          </a:prstGeom>
          <a:noFill/>
        </p:spPr>
        <p:txBody>
          <a:bodyPr wrap="square" rtlCol="0">
            <a:spAutoFit/>
          </a:bodyPr>
          <a:lstStyle/>
          <a:p>
            <a:pPr>
              <a:spcAft>
                <a:spcPts val="600"/>
              </a:spcAft>
            </a:pPr>
            <a:r>
              <a:rPr lang="en-US" sz="1600" b="1" dirty="0"/>
              <a:t>Case Closure Comments </a:t>
            </a:r>
            <a:r>
              <a:rPr lang="en-US" sz="1600" dirty="0"/>
              <a:t>field</a:t>
            </a:r>
          </a:p>
          <a:p>
            <a:pPr marL="285750" indent="-285750">
              <a:spcAft>
                <a:spcPts val="600"/>
              </a:spcAft>
              <a:buFont typeface="Arial" panose="020B0604020202020204" pitchFamily="34" charset="0"/>
              <a:buChar char="•"/>
            </a:pPr>
            <a:r>
              <a:rPr lang="en-US" sz="1600" dirty="0"/>
              <a:t>Information regarding case resolution. </a:t>
            </a:r>
          </a:p>
          <a:p>
            <a:pPr marL="285750" indent="-285750">
              <a:spcAft>
                <a:spcPts val="600"/>
              </a:spcAft>
              <a:buFont typeface="Arial" panose="020B0604020202020204" pitchFamily="34" charset="0"/>
              <a:buChar char="•"/>
            </a:pPr>
            <a:r>
              <a:rPr lang="en-US" sz="1600" dirty="0"/>
              <a:t>Information typed in this field will be included in a case closure email if one is sent.</a:t>
            </a:r>
          </a:p>
          <a:p>
            <a:pPr marL="285750" indent="-285750">
              <a:spcAft>
                <a:spcPts val="600"/>
              </a:spcAft>
              <a:buFont typeface="Arial" panose="020B0604020202020204" pitchFamily="34" charset="0"/>
              <a:buChar char="•"/>
            </a:pPr>
            <a:r>
              <a:rPr lang="en-US" sz="1600" dirty="0"/>
              <a:t>CS Leads and Managers can see this content after the case is closed, but agents can’t</a:t>
            </a:r>
          </a:p>
        </p:txBody>
      </p:sp>
      <p:sp>
        <p:nvSpPr>
          <p:cNvPr id="3" name="Rectangle 2">
            <a:extLst>
              <a:ext uri="{FF2B5EF4-FFF2-40B4-BE49-F238E27FC236}">
                <a16:creationId xmlns:a16="http://schemas.microsoft.com/office/drawing/2014/main" id="{0E000F7A-1696-417F-8491-EBEC0FAE3F97}"/>
              </a:ext>
            </a:extLst>
          </p:cNvPr>
          <p:cNvSpPr/>
          <p:nvPr/>
        </p:nvSpPr>
        <p:spPr>
          <a:xfrm>
            <a:off x="3773456" y="2694561"/>
            <a:ext cx="5237070" cy="88313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4419268"/>
      </p:ext>
    </p:extLst>
  </p:cSld>
  <p:clrMapOvr>
    <a:masterClrMapping/>
  </p:clrMapOvr>
  <p:transition spd="slow">
    <p:cove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AFE362-A12A-4CE6-80B0-EA4AD6B04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3567" y="1024482"/>
            <a:ext cx="5216959" cy="3695171"/>
          </a:xfrm>
          <a:prstGeom prst="rect">
            <a:avLst/>
          </a:prstGeom>
        </p:spPr>
      </p:pic>
      <p:cxnSp>
        <p:nvCxnSpPr>
          <p:cNvPr id="11" name="Straight Connector 10"/>
          <p:cNvCxnSpPr/>
          <p:nvPr/>
        </p:nvCxnSpPr>
        <p:spPr>
          <a:xfrm>
            <a:off x="3521193" y="1295145"/>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Closing Cases</a:t>
            </a:r>
          </a:p>
        </p:txBody>
      </p:sp>
      <p:sp>
        <p:nvSpPr>
          <p:cNvPr id="6" name="Text Placeholder 5"/>
          <p:cNvSpPr>
            <a:spLocks noGrp="1"/>
          </p:cNvSpPr>
          <p:nvPr>
            <p:ph type="body" sz="quarter" idx="12"/>
          </p:nvPr>
        </p:nvSpPr>
        <p:spPr/>
        <p:txBody>
          <a:bodyPr/>
          <a:lstStyle/>
          <a:p>
            <a:r>
              <a:rPr lang="en-US" dirty="0"/>
              <a:t>The Close Case Window</a:t>
            </a:r>
          </a:p>
        </p:txBody>
      </p:sp>
      <p:sp>
        <p:nvSpPr>
          <p:cNvPr id="2" name="TextBox 1">
            <a:extLst>
              <a:ext uri="{FF2B5EF4-FFF2-40B4-BE49-F238E27FC236}">
                <a16:creationId xmlns:a16="http://schemas.microsoft.com/office/drawing/2014/main" id="{84294C3A-5401-4DA4-B059-E20FCE71FE74}"/>
              </a:ext>
            </a:extLst>
          </p:cNvPr>
          <p:cNvSpPr txBox="1"/>
          <p:nvPr/>
        </p:nvSpPr>
        <p:spPr>
          <a:xfrm>
            <a:off x="385507" y="1205715"/>
            <a:ext cx="2894056" cy="2462213"/>
          </a:xfrm>
          <a:prstGeom prst="rect">
            <a:avLst/>
          </a:prstGeom>
          <a:noFill/>
        </p:spPr>
        <p:txBody>
          <a:bodyPr wrap="square" rtlCol="0">
            <a:spAutoFit/>
          </a:bodyPr>
          <a:lstStyle/>
          <a:p>
            <a:pPr>
              <a:spcAft>
                <a:spcPts val="600"/>
              </a:spcAft>
            </a:pPr>
            <a:r>
              <a:rPr lang="en-US" sz="1600" b="1" dirty="0"/>
              <a:t>Resolution Steps </a:t>
            </a:r>
            <a:r>
              <a:rPr lang="en-US" sz="1600" dirty="0"/>
              <a:t>field</a:t>
            </a:r>
          </a:p>
          <a:p>
            <a:pPr marL="285750" indent="-285750">
              <a:spcAft>
                <a:spcPts val="600"/>
              </a:spcAft>
              <a:buFont typeface="Arial" panose="020B0604020202020204" pitchFamily="34" charset="0"/>
              <a:buChar char="•"/>
            </a:pPr>
            <a:r>
              <a:rPr lang="en-US" sz="1600" dirty="0"/>
              <a:t>if there is specific process which led to resolution, it can be included here. </a:t>
            </a:r>
          </a:p>
          <a:p>
            <a:pPr marL="285750" indent="-285750">
              <a:spcAft>
                <a:spcPts val="600"/>
              </a:spcAft>
              <a:buFont typeface="Arial" panose="020B0604020202020204" pitchFamily="34" charset="0"/>
              <a:buChar char="•"/>
            </a:pPr>
            <a:r>
              <a:rPr lang="en-US" sz="1600" dirty="0"/>
              <a:t>The information entered here is for internal use only. It is not shared with the customer</a:t>
            </a:r>
          </a:p>
        </p:txBody>
      </p:sp>
      <p:sp>
        <p:nvSpPr>
          <p:cNvPr id="3" name="Rectangle 2">
            <a:extLst>
              <a:ext uri="{FF2B5EF4-FFF2-40B4-BE49-F238E27FC236}">
                <a16:creationId xmlns:a16="http://schemas.microsoft.com/office/drawing/2014/main" id="{0E000F7A-1696-417F-8491-EBEC0FAE3F97}"/>
              </a:ext>
            </a:extLst>
          </p:cNvPr>
          <p:cNvSpPr/>
          <p:nvPr/>
        </p:nvSpPr>
        <p:spPr>
          <a:xfrm>
            <a:off x="3773456" y="3406786"/>
            <a:ext cx="5237070" cy="88313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3613975"/>
      </p:ext>
    </p:extLst>
  </p:cSld>
  <p:clrMapOvr>
    <a:masterClrMapping/>
  </p:clrMapOvr>
  <p:transition spd="slow">
    <p:cove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AFE362-A12A-4CE6-80B0-EA4AD6B04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3567" y="1024482"/>
            <a:ext cx="5216959" cy="3695171"/>
          </a:xfrm>
          <a:prstGeom prst="rect">
            <a:avLst/>
          </a:prstGeom>
        </p:spPr>
      </p:pic>
      <p:cxnSp>
        <p:nvCxnSpPr>
          <p:cNvPr id="11" name="Straight Connector 10"/>
          <p:cNvCxnSpPr/>
          <p:nvPr/>
        </p:nvCxnSpPr>
        <p:spPr>
          <a:xfrm>
            <a:off x="3521193" y="1295145"/>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Closing Cases</a:t>
            </a:r>
          </a:p>
        </p:txBody>
      </p:sp>
      <p:sp>
        <p:nvSpPr>
          <p:cNvPr id="6" name="Text Placeholder 5"/>
          <p:cNvSpPr>
            <a:spLocks noGrp="1"/>
          </p:cNvSpPr>
          <p:nvPr>
            <p:ph type="body" sz="quarter" idx="12"/>
          </p:nvPr>
        </p:nvSpPr>
        <p:spPr/>
        <p:txBody>
          <a:bodyPr/>
          <a:lstStyle/>
          <a:p>
            <a:r>
              <a:rPr lang="en-US" dirty="0"/>
              <a:t>The Close Case Window</a:t>
            </a:r>
          </a:p>
        </p:txBody>
      </p:sp>
      <p:sp>
        <p:nvSpPr>
          <p:cNvPr id="2" name="TextBox 1">
            <a:extLst>
              <a:ext uri="{FF2B5EF4-FFF2-40B4-BE49-F238E27FC236}">
                <a16:creationId xmlns:a16="http://schemas.microsoft.com/office/drawing/2014/main" id="{84294C3A-5401-4DA4-B059-E20FCE71FE74}"/>
              </a:ext>
            </a:extLst>
          </p:cNvPr>
          <p:cNvSpPr txBox="1"/>
          <p:nvPr/>
        </p:nvSpPr>
        <p:spPr>
          <a:xfrm>
            <a:off x="503125" y="1205715"/>
            <a:ext cx="2776438" cy="2708434"/>
          </a:xfrm>
          <a:prstGeom prst="rect">
            <a:avLst/>
          </a:prstGeom>
          <a:noFill/>
        </p:spPr>
        <p:txBody>
          <a:bodyPr wrap="square" rtlCol="0">
            <a:spAutoFit/>
          </a:bodyPr>
          <a:lstStyle/>
          <a:p>
            <a:pPr>
              <a:spcAft>
                <a:spcPts val="600"/>
              </a:spcAft>
            </a:pPr>
            <a:r>
              <a:rPr lang="en-US" sz="1600" b="1" dirty="0"/>
              <a:t>Do not send closure email </a:t>
            </a:r>
            <a:r>
              <a:rPr lang="en-US" sz="1600" dirty="0"/>
              <a:t>checkbox</a:t>
            </a:r>
          </a:p>
          <a:p>
            <a:pPr marL="285750" indent="-285750">
              <a:spcAft>
                <a:spcPts val="600"/>
              </a:spcAft>
              <a:buFont typeface="Arial" panose="020B0604020202020204" pitchFamily="34" charset="0"/>
              <a:buChar char="•"/>
            </a:pPr>
            <a:r>
              <a:rPr lang="en-US" sz="1600" dirty="0"/>
              <a:t>For reclosing a case when the client has responded to a final case email with a simple thank you</a:t>
            </a:r>
          </a:p>
          <a:p>
            <a:pPr marL="285750" indent="-285750">
              <a:spcAft>
                <a:spcPts val="600"/>
              </a:spcAft>
              <a:buFont typeface="Arial" panose="020B0604020202020204" pitchFamily="34" charset="0"/>
              <a:buChar char="•"/>
            </a:pPr>
            <a:r>
              <a:rPr lang="en-US" sz="1600" dirty="0"/>
              <a:t>In rare cases, used when you need to stealth close a case</a:t>
            </a:r>
          </a:p>
        </p:txBody>
      </p:sp>
      <p:sp>
        <p:nvSpPr>
          <p:cNvPr id="3" name="Rectangle 2">
            <a:extLst>
              <a:ext uri="{FF2B5EF4-FFF2-40B4-BE49-F238E27FC236}">
                <a16:creationId xmlns:a16="http://schemas.microsoft.com/office/drawing/2014/main" id="{0E000F7A-1696-417F-8491-EBEC0FAE3F97}"/>
              </a:ext>
            </a:extLst>
          </p:cNvPr>
          <p:cNvSpPr/>
          <p:nvPr/>
        </p:nvSpPr>
        <p:spPr>
          <a:xfrm>
            <a:off x="3832809" y="1056316"/>
            <a:ext cx="1147753" cy="29879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30829DB-9DD1-4038-A22A-F675F7F1E0A0}"/>
              </a:ext>
            </a:extLst>
          </p:cNvPr>
          <p:cNvSpPr/>
          <p:nvPr/>
        </p:nvSpPr>
        <p:spPr>
          <a:xfrm>
            <a:off x="8067599" y="4454002"/>
            <a:ext cx="583659" cy="42664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1692086"/>
      </p:ext>
    </p:extLst>
  </p:cSld>
  <p:clrMapOvr>
    <a:masterClrMapping/>
  </p:clrMapOvr>
  <p:transition spd="slow">
    <p:cove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p:nvPr/>
        </p:nvSpPr>
        <p:spPr>
          <a:xfrm>
            <a:off x="3846904" y="758790"/>
            <a:ext cx="4499385" cy="869469"/>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lvl1pPr algn="l">
              <a:lnSpc>
                <a:spcPct val="150000"/>
              </a:lnSpc>
              <a:defRPr sz="2600" cap="none">
                <a:solidFill>
                  <a:srgbClr val="717172"/>
                </a:solidFill>
                <a:latin typeface="Lato Regular"/>
                <a:ea typeface="Lato Regular"/>
                <a:cs typeface="Lato Regular"/>
                <a:sym typeface="Lato Regular"/>
              </a:defRPr>
            </a:lvl1pPr>
          </a:lstStyle>
          <a:p>
            <a:pPr>
              <a:lnSpc>
                <a:spcPct val="100000"/>
              </a:lnSpc>
            </a:pPr>
            <a:r>
              <a:rPr lang="en-US" sz="1800" dirty="0">
                <a:latin typeface="+mn-lt"/>
              </a:rPr>
              <a:t>The Case Closure Sub Status can trigger, or abstain from triggering, an automated case closure email</a:t>
            </a:r>
          </a:p>
        </p:txBody>
      </p:sp>
      <p:sp>
        <p:nvSpPr>
          <p:cNvPr id="59" name="Shape 59"/>
          <p:cNvSpPr/>
          <p:nvPr/>
        </p:nvSpPr>
        <p:spPr>
          <a:xfrm>
            <a:off x="175408" y="561325"/>
            <a:ext cx="2871997" cy="1264399"/>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normAutofit fontScale="85000" lnSpcReduction="10000"/>
          </a:bodyPr>
          <a:lstStyle/>
          <a:p>
            <a:pPr algn="r">
              <a:defRPr sz="10000" cap="none">
                <a:latin typeface="+mn-lt"/>
                <a:ea typeface="+mn-ea"/>
                <a:cs typeface="+mn-cs"/>
                <a:sym typeface="Sk-Modernist"/>
              </a:defRPr>
            </a:pPr>
            <a:r>
              <a:rPr lang="en-US" sz="3750" dirty="0">
                <a:latin typeface="+mj-lt"/>
              </a:rPr>
              <a:t>Case Closure  Sub Statuses</a:t>
            </a:r>
            <a:endParaRPr sz="3750" dirty="0">
              <a:latin typeface="+mj-lt"/>
            </a:endParaRPr>
          </a:p>
        </p:txBody>
      </p:sp>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22910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AFE362-A12A-4CE6-80B0-EA4AD6B04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3567" y="1024482"/>
            <a:ext cx="5216959" cy="3695171"/>
          </a:xfrm>
          <a:prstGeom prst="rect">
            <a:avLst/>
          </a:prstGeom>
        </p:spPr>
      </p:pic>
      <p:cxnSp>
        <p:nvCxnSpPr>
          <p:cNvPr id="11" name="Straight Connector 10"/>
          <p:cNvCxnSpPr/>
          <p:nvPr/>
        </p:nvCxnSpPr>
        <p:spPr>
          <a:xfrm>
            <a:off x="3521193" y="1295145"/>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Closing Cases</a:t>
            </a:r>
          </a:p>
        </p:txBody>
      </p:sp>
      <p:sp>
        <p:nvSpPr>
          <p:cNvPr id="6" name="Text Placeholder 5"/>
          <p:cNvSpPr>
            <a:spLocks noGrp="1"/>
          </p:cNvSpPr>
          <p:nvPr>
            <p:ph type="body" sz="quarter" idx="12"/>
          </p:nvPr>
        </p:nvSpPr>
        <p:spPr/>
        <p:txBody>
          <a:bodyPr/>
          <a:lstStyle/>
          <a:p>
            <a:r>
              <a:rPr lang="en-US" dirty="0"/>
              <a:t>Case Closure Sub Statuses</a:t>
            </a:r>
          </a:p>
        </p:txBody>
      </p:sp>
      <p:sp>
        <p:nvSpPr>
          <p:cNvPr id="2" name="TextBox 1">
            <a:extLst>
              <a:ext uri="{FF2B5EF4-FFF2-40B4-BE49-F238E27FC236}">
                <a16:creationId xmlns:a16="http://schemas.microsoft.com/office/drawing/2014/main" id="{84294C3A-5401-4DA4-B059-E20FCE71FE74}"/>
              </a:ext>
            </a:extLst>
          </p:cNvPr>
          <p:cNvSpPr txBox="1"/>
          <p:nvPr/>
        </p:nvSpPr>
        <p:spPr>
          <a:xfrm>
            <a:off x="385507" y="1205715"/>
            <a:ext cx="2894056" cy="246221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Most cases, you will not touch this field</a:t>
            </a:r>
          </a:p>
          <a:p>
            <a:pPr marL="285750" indent="-285750">
              <a:spcAft>
                <a:spcPts val="600"/>
              </a:spcAft>
              <a:buFont typeface="Arial" panose="020B0604020202020204" pitchFamily="34" charset="0"/>
              <a:buChar char="•"/>
            </a:pPr>
            <a:r>
              <a:rPr lang="en-US" sz="1600" dirty="0"/>
              <a:t>In these cases, the sub status will pull from the case sub status</a:t>
            </a:r>
          </a:p>
          <a:p>
            <a:pPr marL="285750" indent="-285750">
              <a:spcAft>
                <a:spcPts val="600"/>
              </a:spcAft>
              <a:buFont typeface="Arial" panose="020B0604020202020204" pitchFamily="34" charset="0"/>
              <a:buChar char="•"/>
            </a:pPr>
            <a:r>
              <a:rPr lang="en-US" sz="1600" dirty="0"/>
              <a:t>There are times when you will want to manually select a sub status</a:t>
            </a:r>
          </a:p>
        </p:txBody>
      </p:sp>
      <p:sp>
        <p:nvSpPr>
          <p:cNvPr id="3" name="Rectangle 2">
            <a:extLst>
              <a:ext uri="{FF2B5EF4-FFF2-40B4-BE49-F238E27FC236}">
                <a16:creationId xmlns:a16="http://schemas.microsoft.com/office/drawing/2014/main" id="{0E000F7A-1696-417F-8491-EBEC0FAE3F97}"/>
              </a:ext>
            </a:extLst>
          </p:cNvPr>
          <p:cNvSpPr/>
          <p:nvPr/>
        </p:nvSpPr>
        <p:spPr>
          <a:xfrm>
            <a:off x="3720708" y="1721796"/>
            <a:ext cx="2757007" cy="28331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4645506"/>
      </p:ext>
    </p:extLst>
  </p:cSld>
  <p:clrMapOvr>
    <a:masterClrMapping/>
  </p:clrMapOvr>
  <p:transition spd="slow">
    <p:cove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US" dirty="0">
                <a:solidFill>
                  <a:srgbClr val="FF0000"/>
                </a:solidFill>
              </a:rPr>
              <a:t>Closing Cases</a:t>
            </a:r>
          </a:p>
        </p:txBody>
      </p:sp>
      <p:sp>
        <p:nvSpPr>
          <p:cNvPr id="6" name="Text Placeholder 5"/>
          <p:cNvSpPr>
            <a:spLocks noGrp="1"/>
          </p:cNvSpPr>
          <p:nvPr>
            <p:ph type="body" sz="quarter" idx="12"/>
          </p:nvPr>
        </p:nvSpPr>
        <p:spPr/>
        <p:txBody>
          <a:bodyPr/>
          <a:lstStyle/>
          <a:p>
            <a:r>
              <a:rPr lang="en-US" dirty="0"/>
              <a:t>Closed Case Sub Statuses</a:t>
            </a:r>
          </a:p>
        </p:txBody>
      </p:sp>
      <p:sp>
        <p:nvSpPr>
          <p:cNvPr id="2" name="TextBox 1">
            <a:extLst>
              <a:ext uri="{FF2B5EF4-FFF2-40B4-BE49-F238E27FC236}">
                <a16:creationId xmlns:a16="http://schemas.microsoft.com/office/drawing/2014/main" id="{84294C3A-5401-4DA4-B059-E20FCE71FE74}"/>
              </a:ext>
            </a:extLst>
          </p:cNvPr>
          <p:cNvSpPr txBox="1"/>
          <p:nvPr/>
        </p:nvSpPr>
        <p:spPr>
          <a:xfrm>
            <a:off x="552349" y="1517615"/>
            <a:ext cx="8333191" cy="236988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600" b="1" dirty="0"/>
              <a:t>Duplicate</a:t>
            </a:r>
            <a:r>
              <a:rPr lang="en-US" sz="1600" dirty="0"/>
              <a:t> – when the case is a duplicate of another case. This status in theory will not send case closure email. Include case number of duplicate case in case closure comments. You can click the ‘Do not send closure email’ as well for good measure. </a:t>
            </a:r>
          </a:p>
          <a:p>
            <a:pPr marL="285750" indent="-285750">
              <a:spcAft>
                <a:spcPts val="1200"/>
              </a:spcAft>
              <a:buFont typeface="Arial" panose="020B0604020202020204" pitchFamily="34" charset="0"/>
              <a:buChar char="•"/>
            </a:pPr>
            <a:r>
              <a:rPr lang="en-US" sz="1600" b="1" dirty="0"/>
              <a:t>Feature Request </a:t>
            </a:r>
            <a:r>
              <a:rPr lang="en-US" sz="1600" dirty="0"/>
              <a:t>– when the case type is a feature request. This status also will not send a case closure email</a:t>
            </a:r>
          </a:p>
          <a:p>
            <a:pPr marL="285750" indent="-285750">
              <a:spcAft>
                <a:spcPts val="1200"/>
              </a:spcAft>
              <a:buFont typeface="Arial" panose="020B0604020202020204" pitchFamily="34" charset="0"/>
              <a:buChar char="•"/>
            </a:pPr>
            <a:r>
              <a:rPr lang="en-US" sz="1600" b="1" dirty="0"/>
              <a:t>Spam</a:t>
            </a:r>
            <a:r>
              <a:rPr lang="en-US" sz="1600" dirty="0"/>
              <a:t> – when the case is spam. This is the only status that will allow you to close a case that does not have an owner</a:t>
            </a:r>
          </a:p>
        </p:txBody>
      </p:sp>
    </p:spTree>
    <p:extLst>
      <p:ext uri="{BB962C8B-B14F-4D97-AF65-F5344CB8AC3E}">
        <p14:creationId xmlns:p14="http://schemas.microsoft.com/office/powerpoint/2010/main" val="3386481985"/>
      </p:ext>
    </p:extLst>
  </p:cSld>
  <p:clrMapOvr>
    <a:masterClrMapping/>
  </p:clrMapOvr>
  <p:transition spd="slow">
    <p:cove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US" dirty="0">
                <a:solidFill>
                  <a:srgbClr val="FF0000"/>
                </a:solidFill>
              </a:rPr>
              <a:t>Closing Cases</a:t>
            </a:r>
          </a:p>
        </p:txBody>
      </p:sp>
      <p:sp>
        <p:nvSpPr>
          <p:cNvPr id="6" name="Text Placeholder 5"/>
          <p:cNvSpPr>
            <a:spLocks noGrp="1"/>
          </p:cNvSpPr>
          <p:nvPr>
            <p:ph type="body" sz="quarter" idx="12"/>
          </p:nvPr>
        </p:nvSpPr>
        <p:spPr/>
        <p:txBody>
          <a:bodyPr/>
          <a:lstStyle/>
          <a:p>
            <a:r>
              <a:rPr lang="en-US" dirty="0"/>
              <a:t>Closed Case Sub Statuses</a:t>
            </a:r>
          </a:p>
        </p:txBody>
      </p:sp>
      <p:sp>
        <p:nvSpPr>
          <p:cNvPr id="2" name="TextBox 1">
            <a:extLst>
              <a:ext uri="{FF2B5EF4-FFF2-40B4-BE49-F238E27FC236}">
                <a16:creationId xmlns:a16="http://schemas.microsoft.com/office/drawing/2014/main" id="{84294C3A-5401-4DA4-B059-E20FCE71FE74}"/>
              </a:ext>
            </a:extLst>
          </p:cNvPr>
          <p:cNvSpPr txBox="1"/>
          <p:nvPr/>
        </p:nvSpPr>
        <p:spPr>
          <a:xfrm>
            <a:off x="542622" y="1303606"/>
            <a:ext cx="8333191" cy="301621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600" b="1" dirty="0"/>
              <a:t>Sales</a:t>
            </a:r>
            <a:r>
              <a:rPr lang="en-US" sz="1600" dirty="0"/>
              <a:t> – when the case has been handed off to a sales team and a sales task has been created for an account owner</a:t>
            </a:r>
          </a:p>
          <a:p>
            <a:pPr marL="285750" indent="-285750">
              <a:spcAft>
                <a:spcPts val="1200"/>
              </a:spcAft>
              <a:buFont typeface="Arial" panose="020B0604020202020204" pitchFamily="34" charset="0"/>
              <a:buChar char="•"/>
            </a:pPr>
            <a:r>
              <a:rPr lang="en-US" sz="1600" b="1" dirty="0"/>
              <a:t>Billing</a:t>
            </a:r>
            <a:r>
              <a:rPr lang="en-US" sz="1600" dirty="0"/>
              <a:t> – when the case has been handed off to accounts receivable or it is a case that can only be handled by AR. Client should be advised to email </a:t>
            </a:r>
            <a:r>
              <a:rPr lang="en-US" sz="1600" dirty="0">
                <a:solidFill>
                  <a:schemeClr val="accent6">
                    <a:lumMod val="75000"/>
                  </a:schemeClr>
                </a:solidFill>
              </a:rPr>
              <a:t>ar@granicus.com</a:t>
            </a:r>
            <a:r>
              <a:rPr lang="en-US" sz="1600" dirty="0"/>
              <a:t>. If the client is particularly frustrated, you can also email AR directly on the client’s behalf. </a:t>
            </a:r>
          </a:p>
          <a:p>
            <a:pPr marL="285750" indent="-285750">
              <a:spcAft>
                <a:spcPts val="1200"/>
              </a:spcAft>
              <a:buFont typeface="Arial" panose="020B0604020202020204" pitchFamily="34" charset="0"/>
              <a:buChar char="•"/>
            </a:pPr>
            <a:r>
              <a:rPr lang="en-US" sz="1600" b="1" dirty="0"/>
              <a:t>Hand-Off</a:t>
            </a:r>
            <a:r>
              <a:rPr lang="en-US" sz="1600" dirty="0"/>
              <a:t> – when a client has requested something that requires a quote. Send email to </a:t>
            </a:r>
            <a:r>
              <a:rPr lang="en-US" sz="1600" dirty="0">
                <a:solidFill>
                  <a:schemeClr val="accent6">
                    <a:lumMod val="75000"/>
                  </a:schemeClr>
                </a:solidFill>
              </a:rPr>
              <a:t>OneTimeFeeRequests@granicus</a:t>
            </a:r>
            <a:r>
              <a:rPr lang="en-US" sz="1600" dirty="0"/>
              <a:t>.com and then close case as a Hand-Off</a:t>
            </a:r>
          </a:p>
          <a:p>
            <a:pPr marL="285750" indent="-285750">
              <a:spcAft>
                <a:spcPts val="1200"/>
              </a:spcAft>
              <a:buFont typeface="Arial" panose="020B0604020202020204" pitchFamily="34" charset="0"/>
              <a:buChar char="•"/>
            </a:pPr>
            <a:r>
              <a:rPr lang="en-US" sz="1600" b="1" dirty="0"/>
              <a:t>OpenAir Case </a:t>
            </a:r>
            <a:r>
              <a:rPr lang="en-US" sz="1600" dirty="0"/>
              <a:t>– when a case has been transferred to Implementation</a:t>
            </a:r>
          </a:p>
        </p:txBody>
      </p:sp>
    </p:spTree>
    <p:extLst>
      <p:ext uri="{BB962C8B-B14F-4D97-AF65-F5344CB8AC3E}">
        <p14:creationId xmlns:p14="http://schemas.microsoft.com/office/powerpoint/2010/main" val="747750548"/>
      </p:ext>
    </p:extLst>
  </p:cSld>
  <p:clrMapOvr>
    <a:masterClrMapping/>
  </p:clrMapOvr>
  <p:transition spd="slow">
    <p:cove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p:nvPr/>
        </p:nvSpPr>
        <p:spPr>
          <a:xfrm>
            <a:off x="3846904" y="897289"/>
            <a:ext cx="4499385" cy="592470"/>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lvl1pPr algn="l">
              <a:lnSpc>
                <a:spcPct val="150000"/>
              </a:lnSpc>
              <a:defRPr sz="2600" cap="none">
                <a:solidFill>
                  <a:srgbClr val="717172"/>
                </a:solidFill>
                <a:latin typeface="Lato Regular"/>
                <a:ea typeface="Lato Regular"/>
                <a:cs typeface="Lato Regular"/>
                <a:sym typeface="Lato Regular"/>
              </a:defRPr>
            </a:lvl1pPr>
          </a:lstStyle>
          <a:p>
            <a:pPr>
              <a:lnSpc>
                <a:spcPct val="100000"/>
              </a:lnSpc>
            </a:pPr>
            <a:r>
              <a:rPr lang="en-US" sz="1800" dirty="0">
                <a:latin typeface="+mn-lt"/>
              </a:rPr>
              <a:t>Official notification to the client that a case is closed</a:t>
            </a:r>
          </a:p>
        </p:txBody>
      </p:sp>
      <p:sp>
        <p:nvSpPr>
          <p:cNvPr id="59" name="Shape 59"/>
          <p:cNvSpPr/>
          <p:nvPr/>
        </p:nvSpPr>
        <p:spPr>
          <a:xfrm>
            <a:off x="175408" y="561325"/>
            <a:ext cx="2871997" cy="1264399"/>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normAutofit fontScale="92500"/>
          </a:bodyPr>
          <a:lstStyle/>
          <a:p>
            <a:pPr algn="r">
              <a:defRPr sz="10000" cap="none">
                <a:latin typeface="+mn-lt"/>
                <a:ea typeface="+mn-ea"/>
                <a:cs typeface="+mn-cs"/>
                <a:sym typeface="Sk-Modernist"/>
              </a:defRPr>
            </a:pPr>
            <a:r>
              <a:rPr lang="en-US" sz="3750" dirty="0">
                <a:latin typeface="+mj-lt"/>
              </a:rPr>
              <a:t>Case Closed Emails</a:t>
            </a:r>
            <a:endParaRPr sz="3750" dirty="0">
              <a:latin typeface="+mj-lt"/>
            </a:endParaRPr>
          </a:p>
        </p:txBody>
      </p:sp>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08588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US" dirty="0">
                <a:solidFill>
                  <a:srgbClr val="FF0000"/>
                </a:solidFill>
              </a:rPr>
              <a:t>Closing Cases</a:t>
            </a:r>
          </a:p>
        </p:txBody>
      </p:sp>
      <p:sp>
        <p:nvSpPr>
          <p:cNvPr id="6" name="Text Placeholder 5"/>
          <p:cNvSpPr>
            <a:spLocks noGrp="1"/>
          </p:cNvSpPr>
          <p:nvPr>
            <p:ph type="body" sz="quarter" idx="12"/>
          </p:nvPr>
        </p:nvSpPr>
        <p:spPr/>
        <p:txBody>
          <a:bodyPr/>
          <a:lstStyle/>
          <a:p>
            <a:r>
              <a:rPr lang="en-US" dirty="0"/>
              <a:t>Closed Case Sub Statuses</a:t>
            </a:r>
          </a:p>
        </p:txBody>
      </p:sp>
      <p:sp>
        <p:nvSpPr>
          <p:cNvPr id="2" name="TextBox 1">
            <a:extLst>
              <a:ext uri="{FF2B5EF4-FFF2-40B4-BE49-F238E27FC236}">
                <a16:creationId xmlns:a16="http://schemas.microsoft.com/office/drawing/2014/main" id="{84294C3A-5401-4DA4-B059-E20FCE71FE74}"/>
              </a:ext>
            </a:extLst>
          </p:cNvPr>
          <p:cNvSpPr txBox="1"/>
          <p:nvPr/>
        </p:nvSpPr>
        <p:spPr>
          <a:xfrm>
            <a:off x="542622" y="1624619"/>
            <a:ext cx="8333191" cy="163121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800" dirty="0">
                <a:latin typeface="+mj-lt"/>
              </a:rPr>
              <a:t>These are sent to the client when the case is closed unless the ‘Do not send closure email’ box is checked or the case has a sub status that foregoes the case closure email.</a:t>
            </a:r>
          </a:p>
          <a:p>
            <a:pPr marL="285750" indent="-285750">
              <a:spcAft>
                <a:spcPts val="1200"/>
              </a:spcAft>
              <a:buFont typeface="Arial" panose="020B0604020202020204" pitchFamily="34" charset="0"/>
              <a:buChar char="•"/>
            </a:pPr>
            <a:r>
              <a:rPr lang="en-US" sz="1800" dirty="0">
                <a:latin typeface="+mj-lt"/>
              </a:rPr>
              <a:t>They include the basic case information (number, subject) and anything written in the </a:t>
            </a:r>
            <a:r>
              <a:rPr lang="en-US" sz="1800" b="1" dirty="0">
                <a:latin typeface="+mj-lt"/>
              </a:rPr>
              <a:t>Case Closure Comments </a:t>
            </a:r>
            <a:r>
              <a:rPr lang="en-US" sz="1800" dirty="0">
                <a:latin typeface="+mj-lt"/>
              </a:rPr>
              <a:t>field. </a:t>
            </a:r>
          </a:p>
        </p:txBody>
      </p:sp>
    </p:spTree>
    <p:extLst>
      <p:ext uri="{BB962C8B-B14F-4D97-AF65-F5344CB8AC3E}">
        <p14:creationId xmlns:p14="http://schemas.microsoft.com/office/powerpoint/2010/main" val="2967282779"/>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3035030" y="1245985"/>
            <a:ext cx="5698557" cy="3226468"/>
          </a:xfrm>
          <a:custGeom>
            <a:avLst/>
            <a:gdLst>
              <a:gd name="connsiteX0" fmla="*/ 0 w 4932872"/>
              <a:gd name="connsiteY0" fmla="*/ 0 h 4301958"/>
              <a:gd name="connsiteX1" fmla="*/ 4738380 w 4932872"/>
              <a:gd name="connsiteY1" fmla="*/ 0 h 4301958"/>
              <a:gd name="connsiteX2" fmla="*/ 4932872 w 4932872"/>
              <a:gd name="connsiteY2" fmla="*/ 194492 h 4301958"/>
              <a:gd name="connsiteX3" fmla="*/ 4932872 w 4932872"/>
              <a:gd name="connsiteY3" fmla="*/ 4107466 h 4301958"/>
              <a:gd name="connsiteX4" fmla="*/ 4738380 w 4932872"/>
              <a:gd name="connsiteY4" fmla="*/ 4301958 h 4301958"/>
              <a:gd name="connsiteX5" fmla="*/ 0 w 4932872"/>
              <a:gd name="connsiteY5" fmla="*/ 4301958 h 430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2872" h="4301958">
                <a:moveTo>
                  <a:pt x="0" y="0"/>
                </a:moveTo>
                <a:lnTo>
                  <a:pt x="4738380" y="0"/>
                </a:lnTo>
                <a:cubicBezTo>
                  <a:pt x="4845795" y="0"/>
                  <a:pt x="4932872" y="87077"/>
                  <a:pt x="4932872" y="194492"/>
                </a:cubicBezTo>
                <a:lnTo>
                  <a:pt x="4932872" y="4107466"/>
                </a:lnTo>
                <a:cubicBezTo>
                  <a:pt x="4932872" y="4214881"/>
                  <a:pt x="4845795" y="4301958"/>
                  <a:pt x="4738380" y="4301958"/>
                </a:cubicBezTo>
                <a:lnTo>
                  <a:pt x="0" y="430195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pic>
        <p:nvPicPr>
          <p:cNvPr id="3" name="Picture Placeholder 2">
            <a:extLst>
              <a:ext uri="{FF2B5EF4-FFF2-40B4-BE49-F238E27FC236}">
                <a16:creationId xmlns:a16="http://schemas.microsoft.com/office/drawing/2014/main" id="{C6279376-D8ED-4BB0-84E0-705A674B7C8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807729" y="1245985"/>
            <a:ext cx="1817729" cy="3226469"/>
          </a:xfrm>
        </p:spPr>
      </p:pic>
      <p:sp>
        <p:nvSpPr>
          <p:cNvPr id="17" name="Text Placeholder 16"/>
          <p:cNvSpPr>
            <a:spLocks noGrp="1"/>
          </p:cNvSpPr>
          <p:nvPr>
            <p:ph type="body" sz="quarter" idx="11"/>
          </p:nvPr>
        </p:nvSpPr>
        <p:spPr/>
        <p:txBody>
          <a:bodyPr/>
          <a:lstStyle/>
          <a:p>
            <a:r>
              <a:rPr lang="en-US" dirty="0"/>
              <a:t>Time to Log In!!!</a:t>
            </a:r>
          </a:p>
        </p:txBody>
      </p:sp>
      <p:sp>
        <p:nvSpPr>
          <p:cNvPr id="18" name="Text Placeholder 17"/>
          <p:cNvSpPr>
            <a:spLocks noGrp="1"/>
          </p:cNvSpPr>
          <p:nvPr>
            <p:ph type="body" sz="quarter" idx="12"/>
          </p:nvPr>
        </p:nvSpPr>
        <p:spPr>
          <a:xfrm>
            <a:off x="1345426" y="599186"/>
            <a:ext cx="7388161" cy="283315"/>
          </a:xfrm>
        </p:spPr>
        <p:txBody>
          <a:bodyPr/>
          <a:lstStyle/>
          <a:p>
            <a:r>
              <a:rPr lang="en-US" u="sng" dirty="0">
                <a:hlinkClick r:id="rId3"/>
              </a:rPr>
              <a:t>https://granicus.my.salesforce.com</a:t>
            </a:r>
            <a:endParaRPr lang="en-US" dirty="0"/>
          </a:p>
        </p:txBody>
      </p:sp>
      <p:sp>
        <p:nvSpPr>
          <p:cNvPr id="20" name="Text Placeholder 19"/>
          <p:cNvSpPr>
            <a:spLocks noGrp="1"/>
          </p:cNvSpPr>
          <p:nvPr>
            <p:ph type="body" sz="quarter" idx="19"/>
          </p:nvPr>
        </p:nvSpPr>
        <p:spPr>
          <a:xfrm>
            <a:off x="3200401" y="1245984"/>
            <a:ext cx="5425439" cy="3226469"/>
          </a:xfrm>
          <a:noFill/>
        </p:spPr>
        <p:txBody>
          <a:bodyPr>
            <a:normAutofit fontScale="85000" lnSpcReduction="10000"/>
          </a:bodyPr>
          <a:lstStyle/>
          <a:p>
            <a:r>
              <a:rPr lang="en-US" dirty="0"/>
              <a:t>Install the appropriate Authenticator App on Your Phone</a:t>
            </a:r>
          </a:p>
          <a:p>
            <a:r>
              <a:rPr lang="en-US" dirty="0"/>
              <a:t>Then log in on your desktop</a:t>
            </a:r>
          </a:p>
          <a:p>
            <a:r>
              <a:rPr lang="en-US" dirty="0"/>
              <a:t>You should get a notification on your phone</a:t>
            </a:r>
          </a:p>
          <a:p>
            <a:r>
              <a:rPr lang="en-US" dirty="0"/>
              <a:t>Click the notification and then click ‘</a:t>
            </a:r>
            <a:r>
              <a:rPr lang="en-US" b="1" dirty="0"/>
              <a:t>Approve</a:t>
            </a:r>
            <a:r>
              <a:rPr lang="en-US" dirty="0"/>
              <a:t>’</a:t>
            </a:r>
          </a:p>
        </p:txBody>
      </p:sp>
      <p:sp>
        <p:nvSpPr>
          <p:cNvPr id="4" name="Rectangle 3">
            <a:extLst>
              <a:ext uri="{FF2B5EF4-FFF2-40B4-BE49-F238E27FC236}">
                <a16:creationId xmlns:a16="http://schemas.microsoft.com/office/drawing/2014/main" id="{7EBE5642-BE05-4586-88E9-1B6722786634}"/>
              </a:ext>
            </a:extLst>
          </p:cNvPr>
          <p:cNvSpPr/>
          <p:nvPr/>
        </p:nvSpPr>
        <p:spPr>
          <a:xfrm>
            <a:off x="1643974" y="3998068"/>
            <a:ext cx="981484" cy="5462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379569"/>
      </p:ext>
    </p:extLst>
  </p:cSld>
  <p:clrMapOvr>
    <a:masterClrMapping/>
  </p:clrMapOvr>
  <p:transition spd="med">
    <p:pull/>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p:nvPr/>
        </p:nvSpPr>
        <p:spPr>
          <a:xfrm>
            <a:off x="3846904" y="758790"/>
            <a:ext cx="4499385" cy="869469"/>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lvl1pPr algn="l">
              <a:lnSpc>
                <a:spcPct val="150000"/>
              </a:lnSpc>
              <a:defRPr sz="2600" cap="none">
                <a:solidFill>
                  <a:srgbClr val="717172"/>
                </a:solidFill>
                <a:latin typeface="Lato Regular"/>
                <a:ea typeface="Lato Regular"/>
                <a:cs typeface="Lato Regular"/>
                <a:sym typeface="Lato Regular"/>
              </a:defRPr>
            </a:lvl1pPr>
          </a:lstStyle>
          <a:p>
            <a:pPr>
              <a:lnSpc>
                <a:spcPct val="100000"/>
              </a:lnSpc>
            </a:pPr>
            <a:r>
              <a:rPr lang="en-US" sz="1800" dirty="0">
                <a:latin typeface="+mn-lt"/>
              </a:rPr>
              <a:t>A customer satisfaction email that is sent to a client a few days after a case is closed</a:t>
            </a:r>
          </a:p>
        </p:txBody>
      </p:sp>
      <p:sp>
        <p:nvSpPr>
          <p:cNvPr id="59" name="Shape 59"/>
          <p:cNvSpPr/>
          <p:nvPr/>
        </p:nvSpPr>
        <p:spPr>
          <a:xfrm>
            <a:off x="175408" y="561325"/>
            <a:ext cx="2871997" cy="1264399"/>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normAutofit fontScale="85000" lnSpcReduction="20000"/>
          </a:bodyPr>
          <a:lstStyle/>
          <a:p>
            <a:pPr algn="r">
              <a:defRPr sz="10000" cap="none">
                <a:latin typeface="+mn-lt"/>
                <a:ea typeface="+mn-ea"/>
                <a:cs typeface="+mn-cs"/>
                <a:sym typeface="Sk-Modernist"/>
              </a:defRPr>
            </a:pPr>
            <a:r>
              <a:rPr lang="en-US" sz="3750" dirty="0">
                <a:latin typeface="+mj-lt"/>
              </a:rPr>
              <a:t>Customer Satisfaction Surveys</a:t>
            </a:r>
            <a:endParaRPr sz="3750" dirty="0">
              <a:latin typeface="+mj-lt"/>
            </a:endParaRPr>
          </a:p>
        </p:txBody>
      </p:sp>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00224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AFE362-A12A-4CE6-80B0-EA4AD6B0420D}"/>
              </a:ext>
            </a:extLst>
          </p:cNvPr>
          <p:cNvPicPr>
            <a:picLocks noChangeAspect="1"/>
          </p:cNvPicPr>
          <p:nvPr/>
        </p:nvPicPr>
        <p:blipFill rotWithShape="1">
          <a:blip r:embed="rId2">
            <a:extLst>
              <a:ext uri="{28A0092B-C50C-407E-A947-70E740481C1C}">
                <a14:useLocalDpi xmlns:a14="http://schemas.microsoft.com/office/drawing/2010/main" val="0"/>
              </a:ext>
            </a:extLst>
          </a:blip>
          <a:srcRect r="35974"/>
          <a:stretch/>
        </p:blipFill>
        <p:spPr>
          <a:xfrm>
            <a:off x="5252717" y="1111870"/>
            <a:ext cx="3340204" cy="2919757"/>
          </a:xfrm>
          <a:prstGeom prst="rect">
            <a:avLst/>
          </a:prstGeom>
        </p:spPr>
      </p:pic>
      <p:cxnSp>
        <p:nvCxnSpPr>
          <p:cNvPr id="11" name="Straight Connector 10"/>
          <p:cNvCxnSpPr/>
          <p:nvPr/>
        </p:nvCxnSpPr>
        <p:spPr>
          <a:xfrm>
            <a:off x="4912249" y="1478418"/>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Closing Cases</a:t>
            </a:r>
          </a:p>
        </p:txBody>
      </p:sp>
      <p:sp>
        <p:nvSpPr>
          <p:cNvPr id="6" name="Text Placeholder 5"/>
          <p:cNvSpPr>
            <a:spLocks noGrp="1"/>
          </p:cNvSpPr>
          <p:nvPr>
            <p:ph type="body" sz="quarter" idx="12"/>
          </p:nvPr>
        </p:nvSpPr>
        <p:spPr/>
        <p:txBody>
          <a:bodyPr/>
          <a:lstStyle/>
          <a:p>
            <a:r>
              <a:rPr lang="en-US" dirty="0"/>
              <a:t>Bypassing Surveys</a:t>
            </a:r>
          </a:p>
        </p:txBody>
      </p:sp>
      <p:sp>
        <p:nvSpPr>
          <p:cNvPr id="2" name="TextBox 1">
            <a:extLst>
              <a:ext uri="{FF2B5EF4-FFF2-40B4-BE49-F238E27FC236}">
                <a16:creationId xmlns:a16="http://schemas.microsoft.com/office/drawing/2014/main" id="{84294C3A-5401-4DA4-B059-E20FCE71FE74}"/>
              </a:ext>
            </a:extLst>
          </p:cNvPr>
          <p:cNvSpPr txBox="1"/>
          <p:nvPr/>
        </p:nvSpPr>
        <p:spPr>
          <a:xfrm>
            <a:off x="385506" y="1205715"/>
            <a:ext cx="4263409" cy="303159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You can prevent the customer satisfaction email from being sent by bypassing surveys</a:t>
            </a:r>
          </a:p>
          <a:p>
            <a:pPr marL="285750" indent="-285750">
              <a:spcAft>
                <a:spcPts val="600"/>
              </a:spcAft>
              <a:buFont typeface="Arial" panose="020B0604020202020204" pitchFamily="34" charset="0"/>
              <a:buChar char="•"/>
            </a:pPr>
            <a:r>
              <a:rPr lang="en-US" sz="1600" dirty="0"/>
              <a:t>You must be in the </a:t>
            </a:r>
            <a:r>
              <a:rPr lang="en-US" sz="1600" b="1" dirty="0"/>
              <a:t>Case Details View </a:t>
            </a:r>
            <a:r>
              <a:rPr lang="en-US" sz="1600" dirty="0"/>
              <a:t>to bypass surveys</a:t>
            </a:r>
          </a:p>
          <a:p>
            <a:pPr marL="285750" indent="-285750">
              <a:spcAft>
                <a:spcPts val="600"/>
              </a:spcAft>
              <a:buFont typeface="Arial" panose="020B0604020202020204" pitchFamily="34" charset="0"/>
              <a:buChar char="•"/>
            </a:pPr>
            <a:r>
              <a:rPr lang="en-US" sz="1600" dirty="0"/>
              <a:t>Bypass surveys when closing case as a duplicate</a:t>
            </a:r>
          </a:p>
          <a:p>
            <a:pPr marL="285750" indent="-285750">
              <a:spcAft>
                <a:spcPts val="600"/>
              </a:spcAft>
              <a:buFont typeface="Arial" panose="020B0604020202020204" pitchFamily="34" charset="0"/>
              <a:buChar char="•"/>
            </a:pPr>
            <a:r>
              <a:rPr lang="en-US" sz="1600" dirty="0"/>
              <a:t>Bypass surveys if it would be appropriate to stealth close a case – i.e. another email from us would further escalate client’s frustration</a:t>
            </a:r>
          </a:p>
        </p:txBody>
      </p:sp>
      <p:sp>
        <p:nvSpPr>
          <p:cNvPr id="3" name="Rectangle 2">
            <a:extLst>
              <a:ext uri="{FF2B5EF4-FFF2-40B4-BE49-F238E27FC236}">
                <a16:creationId xmlns:a16="http://schemas.microsoft.com/office/drawing/2014/main" id="{0E000F7A-1696-417F-8491-EBEC0FAE3F97}"/>
              </a:ext>
            </a:extLst>
          </p:cNvPr>
          <p:cNvSpPr/>
          <p:nvPr/>
        </p:nvSpPr>
        <p:spPr>
          <a:xfrm>
            <a:off x="5812155" y="2859932"/>
            <a:ext cx="715105" cy="16658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6149646"/>
      </p:ext>
    </p:extLst>
  </p:cSld>
  <p:clrMapOvr>
    <a:masterClrMapping/>
  </p:clrMapOvr>
  <p:transition spd="slow">
    <p:cove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4129762" y="1295145"/>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Time to close some cases</a:t>
            </a:r>
          </a:p>
        </p:txBody>
      </p:sp>
      <p:sp>
        <p:nvSpPr>
          <p:cNvPr id="2" name="TextBox 1">
            <a:extLst>
              <a:ext uri="{FF2B5EF4-FFF2-40B4-BE49-F238E27FC236}">
                <a16:creationId xmlns:a16="http://schemas.microsoft.com/office/drawing/2014/main" id="{84294C3A-5401-4DA4-B059-E20FCE71FE74}"/>
              </a:ext>
            </a:extLst>
          </p:cNvPr>
          <p:cNvSpPr txBox="1"/>
          <p:nvPr/>
        </p:nvSpPr>
        <p:spPr>
          <a:xfrm>
            <a:off x="385507" y="1865924"/>
            <a:ext cx="3517453" cy="646331"/>
          </a:xfrm>
          <a:prstGeom prst="rect">
            <a:avLst/>
          </a:prstGeom>
          <a:noFill/>
        </p:spPr>
        <p:txBody>
          <a:bodyPr wrap="square" rtlCol="0">
            <a:spAutoFit/>
          </a:bodyPr>
          <a:lstStyle/>
          <a:p>
            <a:pPr marL="514350" lvl="1" indent="-285750">
              <a:spcAft>
                <a:spcPts val="600"/>
              </a:spcAft>
              <a:buFont typeface="Arial" panose="020B0604020202020204" pitchFamily="34" charset="0"/>
              <a:buChar char="•"/>
            </a:pPr>
            <a:r>
              <a:rPr lang="en-US" sz="1800" dirty="0"/>
              <a:t>Close the test cases you made</a:t>
            </a:r>
          </a:p>
        </p:txBody>
      </p:sp>
      <p:pic>
        <p:nvPicPr>
          <p:cNvPr id="7" name="Picture 6">
            <a:extLst>
              <a:ext uri="{FF2B5EF4-FFF2-40B4-BE49-F238E27FC236}">
                <a16:creationId xmlns:a16="http://schemas.microsoft.com/office/drawing/2014/main" id="{5742C7A1-5B72-4BF8-BFED-A36127443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7937" y="954357"/>
            <a:ext cx="4310556" cy="3234785"/>
          </a:xfrm>
          <a:prstGeom prst="rect">
            <a:avLst/>
          </a:prstGeom>
        </p:spPr>
      </p:pic>
    </p:spTree>
    <p:extLst>
      <p:ext uri="{BB962C8B-B14F-4D97-AF65-F5344CB8AC3E}">
        <p14:creationId xmlns:p14="http://schemas.microsoft.com/office/powerpoint/2010/main" val="1887066374"/>
      </p:ext>
    </p:extLst>
  </p:cSld>
  <p:clrMapOvr>
    <a:masterClrMapping/>
  </p:clrMapOvr>
  <p:transition spd="slow">
    <p:cove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p:nvPr/>
        </p:nvSpPr>
        <p:spPr>
          <a:xfrm>
            <a:off x="3846904" y="758791"/>
            <a:ext cx="4499385" cy="869469"/>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lvl1pPr algn="l">
              <a:lnSpc>
                <a:spcPct val="150000"/>
              </a:lnSpc>
              <a:defRPr sz="2600" cap="none">
                <a:solidFill>
                  <a:srgbClr val="717172"/>
                </a:solidFill>
                <a:latin typeface="Lato Regular"/>
                <a:ea typeface="Lato Regular"/>
                <a:cs typeface="Lato Regular"/>
                <a:sym typeface="Lato Regular"/>
              </a:defRPr>
            </a:lvl1pPr>
          </a:lstStyle>
          <a:p>
            <a:pPr>
              <a:lnSpc>
                <a:spcPct val="100000"/>
              </a:lnSpc>
            </a:pPr>
            <a:r>
              <a:rPr lang="en-US" sz="1800" dirty="0">
                <a:latin typeface="+mn-lt"/>
              </a:rPr>
              <a:t>When the issue is not resolved as previously thought or it closed for lack of response</a:t>
            </a:r>
          </a:p>
        </p:txBody>
      </p:sp>
      <p:sp>
        <p:nvSpPr>
          <p:cNvPr id="59" name="Shape 59"/>
          <p:cNvSpPr/>
          <p:nvPr/>
        </p:nvSpPr>
        <p:spPr>
          <a:xfrm>
            <a:off x="175408" y="561325"/>
            <a:ext cx="2871997" cy="1264399"/>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normAutofit/>
          </a:bodyPr>
          <a:lstStyle/>
          <a:p>
            <a:pPr algn="r">
              <a:defRPr sz="10000" cap="none">
                <a:latin typeface="+mn-lt"/>
                <a:ea typeface="+mn-ea"/>
                <a:cs typeface="+mn-cs"/>
                <a:sym typeface="Sk-Modernist"/>
              </a:defRPr>
            </a:pPr>
            <a:r>
              <a:rPr lang="en-US" sz="3750" dirty="0">
                <a:latin typeface="+mj-lt"/>
              </a:rPr>
              <a:t>Reopening a case</a:t>
            </a:r>
            <a:endParaRPr sz="3750" dirty="0">
              <a:latin typeface="+mj-lt"/>
            </a:endParaRPr>
          </a:p>
        </p:txBody>
      </p:sp>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153880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141173" y="1295145"/>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Reopening Cases</a:t>
            </a:r>
          </a:p>
        </p:txBody>
      </p:sp>
      <p:sp>
        <p:nvSpPr>
          <p:cNvPr id="6" name="Text Placeholder 5"/>
          <p:cNvSpPr>
            <a:spLocks noGrp="1"/>
          </p:cNvSpPr>
          <p:nvPr>
            <p:ph type="body" sz="quarter" idx="12"/>
          </p:nvPr>
        </p:nvSpPr>
        <p:spPr/>
        <p:txBody>
          <a:bodyPr/>
          <a:lstStyle/>
          <a:p>
            <a:r>
              <a:rPr lang="en-US" dirty="0"/>
              <a:t>      </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rotWithShape="1">
          <a:blip r:embed="rId2">
            <a:extLst>
              <a:ext uri="{28A0092B-C50C-407E-A947-70E740481C1C}">
                <a14:useLocalDpi xmlns:a14="http://schemas.microsoft.com/office/drawing/2010/main" val="0"/>
              </a:ext>
            </a:extLst>
          </a:blip>
          <a:srcRect b="30617"/>
          <a:stretch/>
        </p:blipFill>
        <p:spPr>
          <a:xfrm>
            <a:off x="3441623" y="1675746"/>
            <a:ext cx="5277074" cy="1513703"/>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385507" y="1139505"/>
            <a:ext cx="2610758" cy="320087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b="1" dirty="0"/>
              <a:t>N.B. </a:t>
            </a:r>
            <a:r>
              <a:rPr lang="en-US" sz="1600" dirty="0"/>
              <a:t>A case will automatically reopen if a client responds to a case email within two weeks of case closure</a:t>
            </a:r>
          </a:p>
          <a:p>
            <a:pPr marL="285750" indent="-285750">
              <a:spcAft>
                <a:spcPts val="600"/>
              </a:spcAft>
              <a:buFont typeface="Arial" panose="020B0604020202020204" pitchFamily="34" charset="0"/>
              <a:buChar char="•"/>
            </a:pPr>
            <a:r>
              <a:rPr lang="en-US" sz="1600" dirty="0"/>
              <a:t>You need to be in the </a:t>
            </a:r>
            <a:r>
              <a:rPr lang="en-US" sz="1600" b="1" dirty="0"/>
              <a:t>Feed View </a:t>
            </a:r>
            <a:r>
              <a:rPr lang="en-US" sz="1600" dirty="0"/>
              <a:t>to reopen a case</a:t>
            </a:r>
          </a:p>
          <a:p>
            <a:pPr marL="285750" indent="-285750">
              <a:spcAft>
                <a:spcPts val="600"/>
              </a:spcAft>
              <a:buFont typeface="Arial" panose="020B0604020202020204" pitchFamily="34" charset="0"/>
              <a:buChar char="•"/>
            </a:pPr>
            <a:r>
              <a:rPr lang="en-US" sz="1600" dirty="0"/>
              <a:t>Click the ‘</a:t>
            </a:r>
            <a:r>
              <a:rPr lang="en-US" sz="1600" b="1" dirty="0"/>
              <a:t>Reopen Case</a:t>
            </a:r>
            <a:r>
              <a:rPr lang="en-US" sz="1600" dirty="0"/>
              <a:t>’ button at the top of the Feed View</a:t>
            </a:r>
          </a:p>
        </p:txBody>
      </p:sp>
      <p:sp>
        <p:nvSpPr>
          <p:cNvPr id="3" name="Rectangle 2">
            <a:extLst>
              <a:ext uri="{FF2B5EF4-FFF2-40B4-BE49-F238E27FC236}">
                <a16:creationId xmlns:a16="http://schemas.microsoft.com/office/drawing/2014/main" id="{0E000F7A-1696-417F-8491-EBEC0FAE3F97}"/>
              </a:ext>
            </a:extLst>
          </p:cNvPr>
          <p:cNvSpPr/>
          <p:nvPr/>
        </p:nvSpPr>
        <p:spPr>
          <a:xfrm>
            <a:off x="7052775" y="2219274"/>
            <a:ext cx="661259" cy="42664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64240FA5-22C6-4F80-9A22-D75E0913E0EC}"/>
              </a:ext>
            </a:extLst>
          </p:cNvPr>
          <p:cNvCxnSpPr>
            <a:cxnSpLocks/>
          </p:cNvCxnSpPr>
          <p:nvPr/>
        </p:nvCxnSpPr>
        <p:spPr>
          <a:xfrm flipV="1">
            <a:off x="2782111" y="2571750"/>
            <a:ext cx="4173166" cy="127660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1507006"/>
      </p:ext>
    </p:extLst>
  </p:cSld>
  <p:clrMapOvr>
    <a:masterClrMapping/>
  </p:clrMapOvr>
  <p:transition spd="slow">
    <p:cove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3141173" y="1295145"/>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Reopening Cases</a:t>
            </a:r>
          </a:p>
        </p:txBody>
      </p:sp>
      <p:sp>
        <p:nvSpPr>
          <p:cNvPr id="6" name="Text Placeholder 5"/>
          <p:cNvSpPr>
            <a:spLocks noGrp="1"/>
          </p:cNvSpPr>
          <p:nvPr>
            <p:ph type="body" sz="quarter" idx="12"/>
          </p:nvPr>
        </p:nvSpPr>
        <p:spPr/>
        <p:txBody>
          <a:bodyPr/>
          <a:lstStyle/>
          <a:p>
            <a:r>
              <a:rPr lang="en-US" dirty="0"/>
              <a:t>     </a:t>
            </a:r>
          </a:p>
        </p:txBody>
      </p:sp>
      <p:pic>
        <p:nvPicPr>
          <p:cNvPr id="7" name="Picture 6">
            <a:extLst>
              <a:ext uri="{FF2B5EF4-FFF2-40B4-BE49-F238E27FC236}">
                <a16:creationId xmlns:a16="http://schemas.microsoft.com/office/drawing/2014/main" id="{1E788D48-F773-4B8B-AC76-86C1BDE49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0929" y="1675746"/>
            <a:ext cx="5286419" cy="1865122"/>
          </a:xfrm>
          <a:prstGeom prst="rect">
            <a:avLst/>
          </a:prstGeom>
        </p:spPr>
      </p:pic>
      <p:sp>
        <p:nvSpPr>
          <p:cNvPr id="2" name="TextBox 1">
            <a:extLst>
              <a:ext uri="{FF2B5EF4-FFF2-40B4-BE49-F238E27FC236}">
                <a16:creationId xmlns:a16="http://schemas.microsoft.com/office/drawing/2014/main" id="{84294C3A-5401-4DA4-B059-E20FCE71FE74}"/>
              </a:ext>
            </a:extLst>
          </p:cNvPr>
          <p:cNvSpPr txBox="1"/>
          <p:nvPr/>
        </p:nvSpPr>
        <p:spPr>
          <a:xfrm>
            <a:off x="330668" y="1945731"/>
            <a:ext cx="2610758" cy="140038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Select the </a:t>
            </a:r>
            <a:r>
              <a:rPr lang="en-US" sz="1600" b="1" dirty="0"/>
              <a:t>Reopened Reason</a:t>
            </a:r>
            <a:r>
              <a:rPr lang="en-US" sz="1600" dirty="0"/>
              <a:t> and enter any </a:t>
            </a:r>
            <a:r>
              <a:rPr lang="en-US" sz="1600" b="1" dirty="0"/>
              <a:t>Other Reopened Detail</a:t>
            </a:r>
          </a:p>
          <a:p>
            <a:pPr marL="285750" indent="-285750">
              <a:spcAft>
                <a:spcPts val="600"/>
              </a:spcAft>
              <a:buFont typeface="Arial" panose="020B0604020202020204" pitchFamily="34" charset="0"/>
              <a:buChar char="•"/>
            </a:pPr>
            <a:r>
              <a:rPr lang="en-US" sz="1600" dirty="0"/>
              <a:t>Click ‘</a:t>
            </a:r>
            <a:r>
              <a:rPr lang="en-US" sz="1600" b="1" dirty="0"/>
              <a:t>Update</a:t>
            </a:r>
            <a:r>
              <a:rPr lang="en-US" sz="1600" dirty="0"/>
              <a:t>’</a:t>
            </a:r>
          </a:p>
        </p:txBody>
      </p:sp>
      <p:sp>
        <p:nvSpPr>
          <p:cNvPr id="3" name="Rectangle 2">
            <a:extLst>
              <a:ext uri="{FF2B5EF4-FFF2-40B4-BE49-F238E27FC236}">
                <a16:creationId xmlns:a16="http://schemas.microsoft.com/office/drawing/2014/main" id="{0E000F7A-1696-417F-8491-EBEC0FAE3F97}"/>
              </a:ext>
            </a:extLst>
          </p:cNvPr>
          <p:cNvSpPr/>
          <p:nvPr/>
        </p:nvSpPr>
        <p:spPr>
          <a:xfrm>
            <a:off x="8057438" y="3114219"/>
            <a:ext cx="661259" cy="42664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64240FA5-22C6-4F80-9A22-D75E0913E0EC}"/>
              </a:ext>
            </a:extLst>
          </p:cNvPr>
          <p:cNvCxnSpPr>
            <a:cxnSpLocks/>
          </p:cNvCxnSpPr>
          <p:nvPr/>
        </p:nvCxnSpPr>
        <p:spPr>
          <a:xfrm>
            <a:off x="2237362" y="3200401"/>
            <a:ext cx="5671225" cy="12714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52B0C04-7AF2-435B-98A0-ADA676AB99B1}"/>
              </a:ext>
            </a:extLst>
          </p:cNvPr>
          <p:cNvSpPr/>
          <p:nvPr/>
        </p:nvSpPr>
        <p:spPr>
          <a:xfrm>
            <a:off x="3910741" y="2358424"/>
            <a:ext cx="1235191" cy="75579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91155C70-3C2A-4682-8004-59A0804155C4}"/>
              </a:ext>
            </a:extLst>
          </p:cNvPr>
          <p:cNvCxnSpPr>
            <a:cxnSpLocks/>
          </p:cNvCxnSpPr>
          <p:nvPr/>
        </p:nvCxnSpPr>
        <p:spPr>
          <a:xfrm>
            <a:off x="2716842" y="2468399"/>
            <a:ext cx="1115856" cy="17752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6059098"/>
      </p:ext>
    </p:extLst>
  </p:cSld>
  <p:clrMapOvr>
    <a:masterClrMapping/>
  </p:clrMapOvr>
  <p:transition spd="slow">
    <p:cove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4129762" y="1295145"/>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Time to reopen some cases</a:t>
            </a:r>
          </a:p>
        </p:txBody>
      </p:sp>
      <p:sp>
        <p:nvSpPr>
          <p:cNvPr id="2" name="TextBox 1">
            <a:extLst>
              <a:ext uri="{FF2B5EF4-FFF2-40B4-BE49-F238E27FC236}">
                <a16:creationId xmlns:a16="http://schemas.microsoft.com/office/drawing/2014/main" id="{84294C3A-5401-4DA4-B059-E20FCE71FE74}"/>
              </a:ext>
            </a:extLst>
          </p:cNvPr>
          <p:cNvSpPr txBox="1"/>
          <p:nvPr/>
        </p:nvSpPr>
        <p:spPr>
          <a:xfrm>
            <a:off x="385507" y="1865924"/>
            <a:ext cx="3517453" cy="1000274"/>
          </a:xfrm>
          <a:prstGeom prst="rect">
            <a:avLst/>
          </a:prstGeom>
          <a:noFill/>
        </p:spPr>
        <p:txBody>
          <a:bodyPr wrap="square" rtlCol="0">
            <a:spAutoFit/>
          </a:bodyPr>
          <a:lstStyle/>
          <a:p>
            <a:pPr marL="514350" lvl="1" indent="-285750">
              <a:spcAft>
                <a:spcPts val="600"/>
              </a:spcAft>
              <a:buFont typeface="Arial" panose="020B0604020202020204" pitchFamily="34" charset="0"/>
              <a:buChar char="•"/>
            </a:pPr>
            <a:r>
              <a:rPr lang="en-US" sz="1800" dirty="0"/>
              <a:t>Reopen the cases you just closed</a:t>
            </a:r>
          </a:p>
          <a:p>
            <a:pPr marL="514350" lvl="1" indent="-285750">
              <a:spcAft>
                <a:spcPts val="600"/>
              </a:spcAft>
              <a:buFont typeface="Arial" panose="020B0604020202020204" pitchFamily="34" charset="0"/>
              <a:buChar char="•"/>
            </a:pPr>
            <a:r>
              <a:rPr lang="en-US" sz="1800" dirty="0"/>
              <a:t>Close them again</a:t>
            </a:r>
          </a:p>
        </p:txBody>
      </p:sp>
      <p:pic>
        <p:nvPicPr>
          <p:cNvPr id="7" name="Picture 6">
            <a:extLst>
              <a:ext uri="{FF2B5EF4-FFF2-40B4-BE49-F238E27FC236}">
                <a16:creationId xmlns:a16="http://schemas.microsoft.com/office/drawing/2014/main" id="{5742C7A1-5B72-4BF8-BFED-A36127443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7937" y="954357"/>
            <a:ext cx="4310556" cy="3234785"/>
          </a:xfrm>
          <a:prstGeom prst="rect">
            <a:avLst/>
          </a:prstGeom>
        </p:spPr>
      </p:pic>
    </p:spTree>
    <p:extLst>
      <p:ext uri="{BB962C8B-B14F-4D97-AF65-F5344CB8AC3E}">
        <p14:creationId xmlns:p14="http://schemas.microsoft.com/office/powerpoint/2010/main" val="882808392"/>
      </p:ext>
    </p:extLst>
  </p:cSld>
  <p:clrMapOvr>
    <a:masterClrMapping/>
  </p:clrMapOvr>
  <p:transition spd="slow">
    <p:cove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a:xfrm>
            <a:off x="0" y="0"/>
            <a:ext cx="9144000" cy="5143500"/>
          </a:xfrm>
        </p:spPr>
      </p:pic>
      <p:sp>
        <p:nvSpPr>
          <p:cNvPr id="9" name="Freeform 8"/>
          <p:cNvSpPr/>
          <p:nvPr/>
        </p:nvSpPr>
        <p:spPr>
          <a:xfrm>
            <a:off x="1245054" y="72509"/>
            <a:ext cx="9144000" cy="4196300"/>
          </a:xfrm>
          <a:custGeom>
            <a:avLst/>
            <a:gdLst>
              <a:gd name="connsiteX0" fmla="*/ 20636 w 46816955"/>
              <a:gd name="connsiteY0" fmla="*/ 0 h 21485320"/>
              <a:gd name="connsiteX1" fmla="*/ 46816955 w 46816955"/>
              <a:gd name="connsiteY1" fmla="*/ 0 h 21485320"/>
              <a:gd name="connsiteX2" fmla="*/ 46816955 w 46816955"/>
              <a:gd name="connsiteY2" fmla="*/ 11114 h 21485320"/>
              <a:gd name="connsiteX3" fmla="*/ 46816955 w 46816955"/>
              <a:gd name="connsiteY3" fmla="*/ 7385453 h 21485320"/>
              <a:gd name="connsiteX4" fmla="*/ 46816955 w 46816955"/>
              <a:gd name="connsiteY4" fmla="*/ 7639874 h 21485320"/>
              <a:gd name="connsiteX5" fmla="*/ 46816955 w 46816955"/>
              <a:gd name="connsiteY5" fmla="*/ 8741664 h 21485320"/>
              <a:gd name="connsiteX6" fmla="*/ 46816955 w 46816955"/>
              <a:gd name="connsiteY6" fmla="*/ 20296588 h 21485320"/>
              <a:gd name="connsiteX7" fmla="*/ 46217883 w 46816955"/>
              <a:gd name="connsiteY7" fmla="*/ 20487596 h 21485320"/>
              <a:gd name="connsiteX8" fmla="*/ 14692522 w 46816955"/>
              <a:gd name="connsiteY8" fmla="*/ 16453010 h 21485320"/>
              <a:gd name="connsiteX9" fmla="*/ 0 w 46816955"/>
              <a:gd name="connsiteY9" fmla="*/ 21485320 h 21485320"/>
              <a:gd name="connsiteX10" fmla="*/ 0 w 46816955"/>
              <a:gd name="connsiteY10" fmla="*/ 8741664 h 21485320"/>
              <a:gd name="connsiteX11" fmla="*/ 0 w 46816955"/>
              <a:gd name="connsiteY11" fmla="*/ 7385453 h 21485320"/>
              <a:gd name="connsiteX12" fmla="*/ 0 w 46816955"/>
              <a:gd name="connsiteY12" fmla="*/ 11114 h 21485320"/>
              <a:gd name="connsiteX13" fmla="*/ 20636 w 46816955"/>
              <a:gd name="connsiteY13" fmla="*/ 11114 h 2148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816955" h="21485320">
                <a:moveTo>
                  <a:pt x="20636" y="0"/>
                </a:moveTo>
                <a:lnTo>
                  <a:pt x="46816955" y="0"/>
                </a:lnTo>
                <a:lnTo>
                  <a:pt x="46816955" y="11114"/>
                </a:lnTo>
                <a:lnTo>
                  <a:pt x="46816955" y="7385453"/>
                </a:lnTo>
                <a:lnTo>
                  <a:pt x="46816955" y="7639874"/>
                </a:lnTo>
                <a:lnTo>
                  <a:pt x="46816955" y="8741664"/>
                </a:lnTo>
                <a:lnTo>
                  <a:pt x="46816955" y="20296588"/>
                </a:lnTo>
                <a:lnTo>
                  <a:pt x="46217883" y="20487596"/>
                </a:lnTo>
                <a:cubicBezTo>
                  <a:pt x="37375891" y="23076520"/>
                  <a:pt x="26109951" y="16433430"/>
                  <a:pt x="14692522" y="16453010"/>
                </a:cubicBezTo>
                <a:cubicBezTo>
                  <a:pt x="9762267" y="16461466"/>
                  <a:pt x="4803768" y="17712288"/>
                  <a:pt x="0" y="21485320"/>
                </a:cubicBezTo>
                <a:lnTo>
                  <a:pt x="0" y="8741664"/>
                </a:lnTo>
                <a:lnTo>
                  <a:pt x="0" y="7385453"/>
                </a:lnTo>
                <a:lnTo>
                  <a:pt x="0" y="11114"/>
                </a:lnTo>
                <a:lnTo>
                  <a:pt x="20636" y="11114"/>
                </a:lnTo>
                <a:close/>
              </a:path>
            </a:pathLst>
          </a:custGeom>
          <a:solidFill>
            <a:schemeClr val="bg1">
              <a:alpha val="56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noAutofit/>
          </a:bodyPr>
          <a:lstStyle/>
          <a:p>
            <a:pPr algn="ctr" defTabSz="309543" hangingPunct="0"/>
            <a:endParaRPr lang="en-US" sz="1200" kern="0">
              <a:solidFill>
                <a:srgbClr val="FFFFFF"/>
              </a:solidFill>
              <a:sym typeface="Helvetica Light"/>
            </a:endParaRPr>
          </a:p>
        </p:txBody>
      </p:sp>
      <p:sp>
        <p:nvSpPr>
          <p:cNvPr id="8" name="Freeform 7"/>
          <p:cNvSpPr/>
          <p:nvPr/>
        </p:nvSpPr>
        <p:spPr>
          <a:xfrm>
            <a:off x="87" y="3213432"/>
            <a:ext cx="9143827" cy="1930069"/>
          </a:xfrm>
          <a:custGeom>
            <a:avLst/>
            <a:gdLst>
              <a:gd name="connsiteX0" fmla="*/ 14692523 w 46816955"/>
              <a:gd name="connsiteY0" fmla="*/ 44 h 9882073"/>
              <a:gd name="connsiteX1" fmla="*/ 46217883 w 46816955"/>
              <a:gd name="connsiteY1" fmla="*/ 4034631 h 9882073"/>
              <a:gd name="connsiteX2" fmla="*/ 46816955 w 46816955"/>
              <a:gd name="connsiteY2" fmla="*/ 3843623 h 9882073"/>
              <a:gd name="connsiteX3" fmla="*/ 46816955 w 46816955"/>
              <a:gd name="connsiteY3" fmla="*/ 9882073 h 9882073"/>
              <a:gd name="connsiteX4" fmla="*/ 0 w 46816955"/>
              <a:gd name="connsiteY4" fmla="*/ 9882073 h 9882073"/>
              <a:gd name="connsiteX5" fmla="*/ 0 w 46816955"/>
              <a:gd name="connsiteY5" fmla="*/ 5032355 h 9882073"/>
              <a:gd name="connsiteX6" fmla="*/ 14692523 w 46816955"/>
              <a:gd name="connsiteY6" fmla="*/ 44 h 988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55" h="9882073">
                <a:moveTo>
                  <a:pt x="14692523" y="44"/>
                </a:moveTo>
                <a:cubicBezTo>
                  <a:pt x="26109951" y="-19536"/>
                  <a:pt x="37375891" y="6623555"/>
                  <a:pt x="46217883" y="4034631"/>
                </a:cubicBezTo>
                <a:lnTo>
                  <a:pt x="46816955" y="3843623"/>
                </a:lnTo>
                <a:lnTo>
                  <a:pt x="46816955" y="9882073"/>
                </a:lnTo>
                <a:lnTo>
                  <a:pt x="0" y="9882073"/>
                </a:lnTo>
                <a:lnTo>
                  <a:pt x="0" y="5032355"/>
                </a:lnTo>
                <a:cubicBezTo>
                  <a:pt x="4803769" y="1259323"/>
                  <a:pt x="9762267" y="8500"/>
                  <a:pt x="14692523" y="44"/>
                </a:cubicBezTo>
                <a:close/>
              </a:path>
            </a:pathLst>
          </a:custGeom>
          <a:solidFill>
            <a:schemeClr val="bg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noAutofit/>
          </a:bodyPr>
          <a:lstStyle/>
          <a:p>
            <a:pPr algn="ctr" defTabSz="309543" hangingPunct="0"/>
            <a:endParaRPr lang="en-US" sz="1200" kern="0">
              <a:solidFill>
                <a:srgbClr val="FFFFFF"/>
              </a:solidFill>
              <a:sym typeface="Helvetica Light"/>
            </a:endParaRPr>
          </a:p>
        </p:txBody>
      </p:sp>
      <p:sp>
        <p:nvSpPr>
          <p:cNvPr id="28" name="Freeform 13"/>
          <p:cNvSpPr>
            <a:spLocks/>
          </p:cNvSpPr>
          <p:nvPr/>
        </p:nvSpPr>
        <p:spPr bwMode="auto">
          <a:xfrm>
            <a:off x="3423092" y="3317146"/>
            <a:ext cx="5335127" cy="1351773"/>
          </a:xfrm>
          <a:custGeom>
            <a:avLst/>
            <a:gdLst>
              <a:gd name="T0" fmla="*/ 0 w 1250"/>
              <a:gd name="T1" fmla="*/ 24 h 305"/>
              <a:gd name="T2" fmla="*/ 1250 w 1250"/>
              <a:gd name="T3" fmla="*/ 186 h 305"/>
              <a:gd name="T4" fmla="*/ 0 w 1250"/>
              <a:gd name="T5" fmla="*/ 24 h 305"/>
            </a:gdLst>
            <a:ahLst/>
            <a:cxnLst>
              <a:cxn ang="0">
                <a:pos x="T0" y="T1"/>
              </a:cxn>
              <a:cxn ang="0">
                <a:pos x="T2" y="T3"/>
              </a:cxn>
              <a:cxn ang="0">
                <a:pos x="T4" y="T5"/>
              </a:cxn>
            </a:cxnLst>
            <a:rect l="0" t="0" r="r" b="b"/>
            <a:pathLst>
              <a:path w="1250" h="305">
                <a:moveTo>
                  <a:pt x="0" y="24"/>
                </a:moveTo>
                <a:cubicBezTo>
                  <a:pt x="389" y="21"/>
                  <a:pt x="900" y="305"/>
                  <a:pt x="1250" y="186"/>
                </a:cubicBezTo>
                <a:cubicBezTo>
                  <a:pt x="856" y="265"/>
                  <a:pt x="425" y="0"/>
                  <a:pt x="0" y="24"/>
                </a:cubicBezTo>
                <a:close/>
              </a:path>
            </a:pathLst>
          </a:custGeom>
          <a:solidFill>
            <a:schemeClr val="accent1"/>
          </a:solidFill>
          <a:ln>
            <a:noFill/>
          </a:ln>
        </p:spPr>
        <p:txBody>
          <a:bodyPr vert="horz" wrap="square" lIns="17859" tIns="8930" rIns="17859" bIns="8930" numCol="1" anchor="t" anchorCtr="0" compatLnSpc="1">
            <a:prstTxWarp prst="textNoShape">
              <a:avLst/>
            </a:prstTxWarp>
          </a:bodyPr>
          <a:lstStyle/>
          <a:p>
            <a:endParaRPr lang="en-US" sz="352"/>
          </a:p>
        </p:txBody>
      </p:sp>
      <p:sp>
        <p:nvSpPr>
          <p:cNvPr id="12" name="Shape 132"/>
          <p:cNvSpPr/>
          <p:nvPr/>
        </p:nvSpPr>
        <p:spPr>
          <a:xfrm>
            <a:off x="1245054" y="4268810"/>
            <a:ext cx="6744662" cy="400110"/>
          </a:xfrm>
          <a:prstGeom prst="rect">
            <a:avLst/>
          </a:prstGeom>
          <a:ln w="12700">
            <a:miter lim="400000"/>
          </a:ln>
          <a:extLst>
            <a:ext uri="{C572A759-6A51-4108-AA02-DFA0A04FC94B}">
              <ma14:wrappingTextBoxFlag xmlns="" xmlns:ma14="http://schemas.microsoft.com/office/mac/drawingml/2011/main" val="1"/>
            </a:ext>
          </a:extLst>
        </p:spPr>
        <p:txBody>
          <a:bodyPr wrap="square" lIns="17145" rIns="17145">
            <a:spAutoFit/>
          </a:bodyPr>
          <a:lstStyle>
            <a:lvl1pPr algn="l" defTabSz="3511296">
              <a:defRPr sz="2700">
                <a:solidFill>
                  <a:srgbClr val="94999F"/>
                </a:solidFill>
                <a:latin typeface="Roboto Regular"/>
                <a:ea typeface="Roboto Regular"/>
                <a:cs typeface="Roboto Regular"/>
                <a:sym typeface="Roboto Regular"/>
              </a:defRPr>
            </a:lvl1pPr>
          </a:lstStyle>
          <a:p>
            <a:pPr hangingPunct="0"/>
            <a:endParaRPr sz="2000" kern="0" dirty="0">
              <a:solidFill>
                <a:schemeClr val="tx2">
                  <a:alpha val="83000"/>
                </a:schemeClr>
              </a:solidFill>
              <a:latin typeface="Century Gothic" charset="0"/>
              <a:ea typeface="Century Gothic" charset="0"/>
              <a:cs typeface="Century Gothic" charset="0"/>
            </a:endParaRPr>
          </a:p>
        </p:txBody>
      </p:sp>
      <p:sp>
        <p:nvSpPr>
          <p:cNvPr id="13" name="TextBox 12"/>
          <p:cNvSpPr txBox="1"/>
          <p:nvPr/>
        </p:nvSpPr>
        <p:spPr>
          <a:xfrm>
            <a:off x="272374" y="3941708"/>
            <a:ext cx="5865779" cy="3616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309543" hangingPunct="0">
              <a:lnSpc>
                <a:spcPct val="70000"/>
              </a:lnSpc>
            </a:pPr>
            <a:r>
              <a:rPr lang="en-US" sz="3000" b="1" kern="0" dirty="0">
                <a:solidFill>
                  <a:schemeClr val="accent1"/>
                </a:solidFill>
                <a:latin typeface="+mj-lt"/>
                <a:ea typeface="Arial" charset="0"/>
                <a:cs typeface="Segoe UI" panose="020B0502040204020203" pitchFamily="34" charset="0"/>
                <a:sym typeface="Helvetica Light"/>
              </a:rPr>
              <a:t>Salesforce Best Practices</a:t>
            </a:r>
          </a:p>
        </p:txBody>
      </p:sp>
    </p:spTree>
    <p:extLst>
      <p:ext uri="{BB962C8B-B14F-4D97-AF65-F5344CB8AC3E}">
        <p14:creationId xmlns:p14="http://schemas.microsoft.com/office/powerpoint/2010/main" val="40005043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3"/>
                                        </p:tgtEl>
                                        <p:attrNameLst>
                                          <p:attrName>ppt_y</p:attrName>
                                        </p:attrNameLst>
                                      </p:cBhvr>
                                      <p:tavLst>
                                        <p:tav tm="0">
                                          <p:val>
                                            <p:strVal val="#ppt_y"/>
                                          </p:val>
                                        </p:tav>
                                        <p:tav tm="100000">
                                          <p:val>
                                            <p:strVal val="#ppt_y"/>
                                          </p:val>
                                        </p:tav>
                                      </p:tavLst>
                                    </p:anim>
                                    <p:anim calcmode="lin" valueType="num">
                                      <p:cBhvr>
                                        <p:cTn id="13"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AFE362-A12A-4CE6-80B0-EA4AD6B04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2717" y="1173879"/>
            <a:ext cx="3340204" cy="2795738"/>
          </a:xfrm>
          <a:prstGeom prst="rect">
            <a:avLst/>
          </a:prstGeom>
        </p:spPr>
      </p:pic>
      <p:cxnSp>
        <p:nvCxnSpPr>
          <p:cNvPr id="11" name="Straight Connector 10"/>
          <p:cNvCxnSpPr/>
          <p:nvPr/>
        </p:nvCxnSpPr>
        <p:spPr>
          <a:xfrm>
            <a:off x="4912249" y="1478418"/>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Salesforce Best Practices</a:t>
            </a:r>
          </a:p>
        </p:txBody>
      </p:sp>
      <p:sp>
        <p:nvSpPr>
          <p:cNvPr id="6" name="Text Placeholder 5"/>
          <p:cNvSpPr>
            <a:spLocks noGrp="1"/>
          </p:cNvSpPr>
          <p:nvPr>
            <p:ph type="body" sz="quarter" idx="12"/>
          </p:nvPr>
        </p:nvSpPr>
        <p:spPr/>
        <p:txBody>
          <a:bodyPr/>
          <a:lstStyle/>
          <a:p>
            <a:r>
              <a:rPr lang="en-US" dirty="0"/>
              <a:t>Etiquette when assigning cases to others</a:t>
            </a:r>
          </a:p>
        </p:txBody>
      </p:sp>
      <p:sp>
        <p:nvSpPr>
          <p:cNvPr id="2" name="TextBox 1">
            <a:extLst>
              <a:ext uri="{FF2B5EF4-FFF2-40B4-BE49-F238E27FC236}">
                <a16:creationId xmlns:a16="http://schemas.microsoft.com/office/drawing/2014/main" id="{84294C3A-5401-4DA4-B059-E20FCE71FE74}"/>
              </a:ext>
            </a:extLst>
          </p:cNvPr>
          <p:cNvSpPr txBox="1"/>
          <p:nvPr/>
        </p:nvSpPr>
        <p:spPr>
          <a:xfrm>
            <a:off x="319005" y="1662915"/>
            <a:ext cx="4263409" cy="196977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Connect with the Support Agent with details of the case before assigning a case to them</a:t>
            </a:r>
          </a:p>
          <a:p>
            <a:pPr marL="285750" indent="-285750">
              <a:spcAft>
                <a:spcPts val="600"/>
              </a:spcAft>
              <a:buFont typeface="Arial" panose="020B0604020202020204" pitchFamily="34" charset="0"/>
              <a:buChar char="•"/>
            </a:pPr>
            <a:r>
              <a:rPr lang="en-US" sz="1600" dirty="0"/>
              <a:t>Message agent with the case number</a:t>
            </a:r>
          </a:p>
          <a:p>
            <a:pPr marL="285750" indent="-285750">
              <a:spcAft>
                <a:spcPts val="600"/>
              </a:spcAft>
              <a:buFont typeface="Arial" panose="020B0604020202020204" pitchFamily="34" charset="0"/>
              <a:buChar char="•"/>
            </a:pPr>
            <a:r>
              <a:rPr lang="en-US" sz="1600" dirty="0"/>
              <a:t>Ping the agent from within the case so they receive an email notification as well</a:t>
            </a:r>
          </a:p>
        </p:txBody>
      </p:sp>
    </p:spTree>
    <p:extLst>
      <p:ext uri="{BB962C8B-B14F-4D97-AF65-F5344CB8AC3E}">
        <p14:creationId xmlns:p14="http://schemas.microsoft.com/office/powerpoint/2010/main" val="3909792576"/>
      </p:ext>
    </p:extLst>
  </p:cSld>
  <p:clrMapOvr>
    <a:masterClrMapping/>
  </p:clrMapOvr>
  <p:transition spd="slow">
    <p:cove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AFE362-A12A-4CE6-80B0-EA4AD6B04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5369" y="1291329"/>
            <a:ext cx="4548185" cy="2375846"/>
          </a:xfrm>
          <a:prstGeom prst="rect">
            <a:avLst/>
          </a:prstGeom>
        </p:spPr>
      </p:pic>
      <p:cxnSp>
        <p:nvCxnSpPr>
          <p:cNvPr id="11" name="Straight Connector 10"/>
          <p:cNvCxnSpPr/>
          <p:nvPr/>
        </p:nvCxnSpPr>
        <p:spPr>
          <a:xfrm>
            <a:off x="3730681" y="1468691"/>
            <a:ext cx="10633" cy="2553209"/>
          </a:xfrm>
          <a:prstGeom prst="line">
            <a:avLst/>
          </a:prstGeom>
          <a:ln w="9525"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p:txBody>
          <a:bodyPr/>
          <a:lstStyle/>
          <a:p>
            <a:r>
              <a:rPr lang="en-US" dirty="0">
                <a:solidFill>
                  <a:srgbClr val="FF0000"/>
                </a:solidFill>
              </a:rPr>
              <a:t>Salesforce Best Practices</a:t>
            </a:r>
          </a:p>
        </p:txBody>
      </p:sp>
      <p:sp>
        <p:nvSpPr>
          <p:cNvPr id="6" name="Text Placeholder 5"/>
          <p:cNvSpPr>
            <a:spLocks noGrp="1"/>
          </p:cNvSpPr>
          <p:nvPr>
            <p:ph type="body" sz="quarter" idx="12"/>
          </p:nvPr>
        </p:nvSpPr>
        <p:spPr/>
        <p:txBody>
          <a:bodyPr/>
          <a:lstStyle/>
          <a:p>
            <a:r>
              <a:rPr lang="en-US" dirty="0"/>
              <a:t>Looking for other cases from the same account</a:t>
            </a:r>
          </a:p>
        </p:txBody>
      </p:sp>
      <p:sp>
        <p:nvSpPr>
          <p:cNvPr id="2" name="TextBox 1">
            <a:extLst>
              <a:ext uri="{FF2B5EF4-FFF2-40B4-BE49-F238E27FC236}">
                <a16:creationId xmlns:a16="http://schemas.microsoft.com/office/drawing/2014/main" id="{84294C3A-5401-4DA4-B059-E20FCE71FE74}"/>
              </a:ext>
            </a:extLst>
          </p:cNvPr>
          <p:cNvSpPr txBox="1"/>
          <p:nvPr/>
        </p:nvSpPr>
        <p:spPr>
          <a:xfrm>
            <a:off x="319006" y="1662915"/>
            <a:ext cx="3363256" cy="164660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When in a case queue, click the ‘</a:t>
            </a:r>
            <a:r>
              <a:rPr lang="en-US" sz="1600" b="1" dirty="0"/>
              <a:t>Account Name</a:t>
            </a:r>
            <a:r>
              <a:rPr lang="en-US" sz="1600" dirty="0"/>
              <a:t>’ header to sort cases by account name</a:t>
            </a:r>
          </a:p>
          <a:p>
            <a:pPr marL="285750" indent="-285750">
              <a:spcAft>
                <a:spcPts val="600"/>
              </a:spcAft>
              <a:buFont typeface="Arial" panose="020B0604020202020204" pitchFamily="34" charset="0"/>
              <a:buChar char="•"/>
            </a:pPr>
            <a:r>
              <a:rPr lang="en-US" sz="1600" dirty="0"/>
              <a:t>Take multiple cases from the same account for efficiency</a:t>
            </a:r>
          </a:p>
        </p:txBody>
      </p:sp>
      <p:sp>
        <p:nvSpPr>
          <p:cNvPr id="3" name="Rectangle 2">
            <a:extLst>
              <a:ext uri="{FF2B5EF4-FFF2-40B4-BE49-F238E27FC236}">
                <a16:creationId xmlns:a16="http://schemas.microsoft.com/office/drawing/2014/main" id="{910EC2B8-91BC-41F4-A48D-8113C1D0B5CB}"/>
              </a:ext>
            </a:extLst>
          </p:cNvPr>
          <p:cNvSpPr/>
          <p:nvPr/>
        </p:nvSpPr>
        <p:spPr>
          <a:xfrm>
            <a:off x="6157609" y="1994170"/>
            <a:ext cx="738396" cy="28331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7535024"/>
      </p:ext>
    </p:extLst>
  </p:cSld>
  <p:clrMapOvr>
    <a:masterClrMapping/>
  </p:clrMapOvr>
  <p:transition spd="slow">
    <p:cover/>
  </p:transition>
</p:sld>
</file>

<file path=ppt/theme/theme1.xml><?xml version="1.0" encoding="utf-8"?>
<a:theme xmlns:a="http://schemas.openxmlformats.org/drawingml/2006/main" name="Office Theme">
  <a:themeElements>
    <a:clrScheme name="Custom 13">
      <a:dk1>
        <a:srgbClr val="000000"/>
      </a:dk1>
      <a:lt1>
        <a:srgbClr val="FFFFFF"/>
      </a:lt1>
      <a:dk2>
        <a:srgbClr val="201B2C"/>
      </a:dk2>
      <a:lt2>
        <a:srgbClr val="E7E6E6"/>
      </a:lt2>
      <a:accent1>
        <a:srgbClr val="EE2845"/>
      </a:accent1>
      <a:accent2>
        <a:srgbClr val="D66954"/>
      </a:accent2>
      <a:accent3>
        <a:srgbClr val="1F1F1F"/>
      </a:accent3>
      <a:accent4>
        <a:srgbClr val="5E70AB"/>
      </a:accent4>
      <a:accent5>
        <a:srgbClr val="6EC6AA"/>
      </a:accent5>
      <a:accent6>
        <a:srgbClr val="4BA3D6"/>
      </a:accent6>
      <a:hlink>
        <a:srgbClr val="EE2845"/>
      </a:hlink>
      <a:folHlink>
        <a:srgbClr val="891D2E"/>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93b7314-093d-489b-8c71-7eb3f8302f18">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28B8B27CA752741B324E1A2048C5A8B" ma:contentTypeVersion="12" ma:contentTypeDescription="Create a new document." ma:contentTypeScope="" ma:versionID="0eef0822acc9254ef27a7e704924850f">
  <xsd:schema xmlns:xsd="http://www.w3.org/2001/XMLSchema" xmlns:xs="http://www.w3.org/2001/XMLSchema" xmlns:p="http://schemas.microsoft.com/office/2006/metadata/properties" xmlns:ns3="ca1d22bc-f05c-4536-82a6-10724fd3acd5" xmlns:ns4="a93b7314-093d-489b-8c71-7eb3f8302f18" targetNamespace="http://schemas.microsoft.com/office/2006/metadata/properties" ma:root="true" ma:fieldsID="3f79a9ac118abf1ca4453923091021f8" ns3:_="" ns4:_="">
    <xsd:import namespace="ca1d22bc-f05c-4536-82a6-10724fd3acd5"/>
    <xsd:import namespace="a93b7314-093d-489b-8c71-7eb3f8302f1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1d22bc-f05c-4536-82a6-10724fd3ac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93b7314-093d-489b-8c71-7eb3f8302f1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C707B7-38A9-4F03-9C5D-3F7C63665389}">
  <ds:schemaRef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a93b7314-093d-489b-8c71-7eb3f8302f18"/>
    <ds:schemaRef ds:uri="http://schemas.microsoft.com/office/2006/documentManagement/types"/>
    <ds:schemaRef ds:uri="http://schemas.microsoft.com/office/infopath/2007/PartnerControls"/>
    <ds:schemaRef ds:uri="ca1d22bc-f05c-4536-82a6-10724fd3acd5"/>
    <ds:schemaRef ds:uri="http://www.w3.org/XML/1998/namespace"/>
  </ds:schemaRefs>
</ds:datastoreItem>
</file>

<file path=customXml/itemProps2.xml><?xml version="1.0" encoding="utf-8"?>
<ds:datastoreItem xmlns:ds="http://schemas.openxmlformats.org/officeDocument/2006/customXml" ds:itemID="{3407B8BE-4574-40F7-AA28-09D0280637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1d22bc-f05c-4536-82a6-10724fd3acd5"/>
    <ds:schemaRef ds:uri="a93b7314-093d-489b-8c71-7eb3f8302f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DA0CD3-5545-43C5-A75B-48342CB5DE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15221</TotalTime>
  <Words>4385</Words>
  <Application>Microsoft Office PowerPoint</Application>
  <PresentationFormat>On-screen Show (16:9)</PresentationFormat>
  <Paragraphs>525</Paragraphs>
  <Slides>101</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101</vt:i4>
      </vt:variant>
    </vt:vector>
  </HeadingPairs>
  <TitlesOfParts>
    <vt:vector size="111" baseType="lpstr">
      <vt:lpstr>Arial</vt:lpstr>
      <vt:lpstr>Calibri</vt:lpstr>
      <vt:lpstr>Century Gothic</vt:lpstr>
      <vt:lpstr>Helvetica Light</vt:lpstr>
      <vt:lpstr>Lato Regular</vt:lpstr>
      <vt:lpstr>Open Sans</vt:lpstr>
      <vt:lpstr>Roboto Regular</vt:lpstr>
      <vt:lpstr>Segoe UI</vt:lpstr>
      <vt:lpstr>Sk-Modernist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Kukuk</dc:creator>
  <cp:lastModifiedBy>Madeleine Craig</cp:lastModifiedBy>
  <cp:revision>186</cp:revision>
  <dcterms:created xsi:type="dcterms:W3CDTF">1601-01-01T00:00:00Z</dcterms:created>
  <dcterms:modified xsi:type="dcterms:W3CDTF">2020-01-13T20:56:11Z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0x010100228B8B27CA752741B324E1A2048C5A8B</vt:lpwstr>
  </property>
  <property fmtid="{D5CDD505-2E9C-101B-9397-08002B2CF9AE}" pid="3" name="_dlc_DocIdItemGuid">
    <vt:lpwstr>947a4be6-3cb1-40e7-bbe7-08c811abe16d</vt:lpwstr>
  </property>
  <property fmtid="{D5CDD505-2E9C-101B-9397-08002B2CF9AE}" pid="4" name="Order">
    <vt:r8>3500</vt:r8>
  </property>
  <property fmtid="{D5CDD505-2E9C-101B-9397-08002B2CF9AE}" pid="5" name="ComplianceAssetId">
    <vt:lpwstr/>
  </property>
</Properties>
</file>