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notesMasterIdLst>
    <p:notesMasterId r:id="rId48"/>
  </p:notesMasterIdLst>
  <p:handoutMasterIdLst>
    <p:handoutMasterId r:id="rId49"/>
  </p:handoutMasterIdLst>
  <p:sldIdLst>
    <p:sldId id="308" r:id="rId5"/>
    <p:sldId id="383" r:id="rId6"/>
    <p:sldId id="397" r:id="rId7"/>
    <p:sldId id="401" r:id="rId8"/>
    <p:sldId id="402" r:id="rId9"/>
    <p:sldId id="403" r:id="rId10"/>
    <p:sldId id="404" r:id="rId11"/>
    <p:sldId id="405" r:id="rId12"/>
    <p:sldId id="407" r:id="rId13"/>
    <p:sldId id="408" r:id="rId14"/>
    <p:sldId id="409" r:id="rId15"/>
    <p:sldId id="262" r:id="rId16"/>
    <p:sldId id="410" r:id="rId17"/>
    <p:sldId id="418" r:id="rId18"/>
    <p:sldId id="411" r:id="rId19"/>
    <p:sldId id="412" r:id="rId20"/>
    <p:sldId id="413" r:id="rId21"/>
    <p:sldId id="420" r:id="rId22"/>
    <p:sldId id="438" r:id="rId23"/>
    <p:sldId id="433" r:id="rId24"/>
    <p:sldId id="414" r:id="rId25"/>
    <p:sldId id="415" r:id="rId26"/>
    <p:sldId id="416" r:id="rId27"/>
    <p:sldId id="421" r:id="rId28"/>
    <p:sldId id="439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4" r:id="rId43"/>
    <p:sldId id="455" r:id="rId44"/>
    <p:sldId id="456" r:id="rId45"/>
    <p:sldId id="458" r:id="rId46"/>
    <p:sldId id="457" r:id="rId47"/>
  </p:sldIdLst>
  <p:sldSz cx="9144000" cy="5143500" type="screen16x9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0" userDrawn="1">
          <p15:clr>
            <a:srgbClr val="A4A3A4"/>
          </p15:clr>
        </p15:guide>
        <p15:guide id="6" pos="5496" userDrawn="1">
          <p15:clr>
            <a:srgbClr val="A4A3A4"/>
          </p15:clr>
        </p15:guide>
        <p15:guide id="7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845"/>
    <a:srgbClr val="EEEEEE"/>
    <a:srgbClr val="E46A4D"/>
    <a:srgbClr val="D66A53"/>
    <a:srgbClr val="ECECEC"/>
    <a:srgbClr val="BFBFBF"/>
    <a:srgbClr val="D9D9D9"/>
    <a:srgbClr val="F5D475"/>
    <a:srgbClr val="E7E7E7"/>
    <a:srgbClr val="151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97"/>
    <p:restoredTop sz="95833"/>
  </p:normalViewPr>
  <p:slideViewPr>
    <p:cSldViewPr snapToGrid="0">
      <p:cViewPr varScale="1">
        <p:scale>
          <a:sx n="155" d="100"/>
          <a:sy n="155" d="100"/>
        </p:scale>
        <p:origin x="468" y="76"/>
      </p:cViewPr>
      <p:guideLst>
        <p:guide pos="240"/>
        <p:guide pos="549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eine Craig" userId="290e89ff-3f9f-4b8a-9c8a-f6b9f37368c2" providerId="ADAL" clId="{0E38EBAE-D5C5-4D4A-AEC6-E3A7DD89C58A}"/>
    <pc:docChg chg="addSld delSld modSld sldOrd">
      <pc:chgData name="Madeleine Craig" userId="290e89ff-3f9f-4b8a-9c8a-f6b9f37368c2" providerId="ADAL" clId="{0E38EBAE-D5C5-4D4A-AEC6-E3A7DD89C58A}" dt="2019-09-09T13:37:37.837" v="58" actId="20577"/>
      <pc:docMkLst>
        <pc:docMk/>
      </pc:docMkLst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3150223557" sldId="439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2363778277" sldId="440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1085388610" sldId="441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3959782510" sldId="442"/>
        </pc:sldMkLst>
      </pc:sldChg>
      <pc:sldChg chg="modSp add">
        <pc:chgData name="Madeleine Craig" userId="290e89ff-3f9f-4b8a-9c8a-f6b9f37368c2" providerId="ADAL" clId="{0E38EBAE-D5C5-4D4A-AEC6-E3A7DD89C58A}" dt="2019-09-09T13:35:02.799" v="36" actId="20577"/>
        <pc:sldMkLst>
          <pc:docMk/>
          <pc:sldMk cId="866780444" sldId="443"/>
        </pc:sldMkLst>
        <pc:spChg chg="mod">
          <ac:chgData name="Madeleine Craig" userId="290e89ff-3f9f-4b8a-9c8a-f6b9f37368c2" providerId="ADAL" clId="{0E38EBAE-D5C5-4D4A-AEC6-E3A7DD89C58A}" dt="2019-09-09T13:35:02.799" v="36" actId="20577"/>
          <ac:spMkLst>
            <pc:docMk/>
            <pc:sldMk cId="866780444" sldId="443"/>
            <ac:spMk id="5" creationId="{00000000-0000-0000-0000-000000000000}"/>
          </ac:spMkLst>
        </pc:spChg>
      </pc:sldChg>
      <pc:sldChg chg="modSp add">
        <pc:chgData name="Madeleine Craig" userId="290e89ff-3f9f-4b8a-9c8a-f6b9f37368c2" providerId="ADAL" clId="{0E38EBAE-D5C5-4D4A-AEC6-E3A7DD89C58A}" dt="2019-09-09T13:35:18.436" v="45" actId="20577"/>
        <pc:sldMkLst>
          <pc:docMk/>
          <pc:sldMk cId="202864273" sldId="444"/>
        </pc:sldMkLst>
        <pc:spChg chg="mod">
          <ac:chgData name="Madeleine Craig" userId="290e89ff-3f9f-4b8a-9c8a-f6b9f37368c2" providerId="ADAL" clId="{0E38EBAE-D5C5-4D4A-AEC6-E3A7DD89C58A}" dt="2019-09-09T13:35:18.436" v="45" actId="20577"/>
          <ac:spMkLst>
            <pc:docMk/>
            <pc:sldMk cId="202864273" sldId="444"/>
            <ac:spMk id="5" creationId="{00000000-0000-0000-0000-000000000000}"/>
          </ac:spMkLst>
        </pc:spChg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3175472963" sldId="445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2572450237" sldId="446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1519158836" sldId="447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2960966870" sldId="448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1325700690" sldId="449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1166465857" sldId="450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2121530215" sldId="451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891250767" sldId="452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3533953075" sldId="453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2797091301" sldId="454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3864337226" sldId="455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4181233242" sldId="456"/>
        </pc:sldMkLst>
      </pc:sldChg>
      <pc:sldChg chg="add">
        <pc:chgData name="Madeleine Craig" userId="290e89ff-3f9f-4b8a-9c8a-f6b9f37368c2" providerId="ADAL" clId="{0E38EBAE-D5C5-4D4A-AEC6-E3A7DD89C58A}" dt="2019-08-27T17:09:02.211" v="0" actId="2696"/>
        <pc:sldMkLst>
          <pc:docMk/>
          <pc:sldMk cId="2344234720" sldId="457"/>
        </pc:sldMkLst>
      </pc:sldChg>
      <pc:sldChg chg="modSp add ord">
        <pc:chgData name="Madeleine Craig" userId="290e89ff-3f9f-4b8a-9c8a-f6b9f37368c2" providerId="ADAL" clId="{0E38EBAE-D5C5-4D4A-AEC6-E3A7DD89C58A}" dt="2019-09-09T13:37:37.837" v="58" actId="20577"/>
        <pc:sldMkLst>
          <pc:docMk/>
          <pc:sldMk cId="3101065313" sldId="458"/>
        </pc:sldMkLst>
        <pc:spChg chg="mod">
          <ac:chgData name="Madeleine Craig" userId="290e89ff-3f9f-4b8a-9c8a-f6b9f37368c2" providerId="ADAL" clId="{0E38EBAE-D5C5-4D4A-AEC6-E3A7DD89C58A}" dt="2019-09-09T13:37:37.837" v="58" actId="20577"/>
          <ac:spMkLst>
            <pc:docMk/>
            <pc:sldMk cId="3101065313" sldId="458"/>
            <ac:spMk id="1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B9D68-3D1D-42E7-A90E-E7DFA9F2884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8A8F8-B900-4362-BC66-54BF8CA9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5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45E8A-AB68-4AE4-96E4-35EB55446AEA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FEDF6-AA48-4CFF-BDD1-35EEBE09E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8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FEDF6-AA48-4CFF-BDD1-35EEBE09E6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3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FEDF6-AA48-4CFF-BDD1-35EEBE09E6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07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8567" y="1275544"/>
            <a:ext cx="3310130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337" y="1213131"/>
            <a:ext cx="5106154" cy="3739116"/>
          </a:xfrm>
          <a:prstGeom prst="rect">
            <a:avLst/>
          </a:prstGeom>
        </p:spPr>
      </p:pic>
      <p:sp>
        <p:nvSpPr>
          <p:cNvPr id="1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18639" y="1394666"/>
            <a:ext cx="4695538" cy="2570751"/>
          </a:xfrm>
          <a:prstGeom prst="rect">
            <a:avLst/>
          </a:prstGeom>
        </p:spPr>
        <p:txBody>
          <a:bodyPr/>
          <a:lstStyle>
            <a:lvl1pPr algn="ctr">
              <a:buNone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icon to insert screenshot picture</a:t>
            </a:r>
            <a:endParaRPr lang="en-IN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8567" y="1518127"/>
            <a:ext cx="3310130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government.</a:t>
            </a:r>
          </a:p>
        </p:txBody>
      </p:sp>
      <p:pic>
        <p:nvPicPr>
          <p:cNvPr id="17" name="Picture 16" descr="landing-page-ed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5968"/>
            <a:ext cx="5695954" cy="345463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718513" y="1611627"/>
            <a:ext cx="4297680" cy="26931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86"/>
          </a:p>
        </p:txBody>
      </p:sp>
      <p:sp>
        <p:nvSpPr>
          <p:cNvPr id="22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716209" y="1635604"/>
            <a:ext cx="4290301" cy="2692615"/>
          </a:xfrm>
          <a:prstGeom prst="rect">
            <a:avLst/>
          </a:prstGeom>
        </p:spPr>
        <p:txBody>
          <a:bodyPr/>
          <a:lstStyle>
            <a:lvl1pPr algn="ctr">
              <a:buNone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icon to insert screenshot picture</a:t>
            </a:r>
            <a:endParaRPr lang="en-IN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837880" y="1656092"/>
            <a:ext cx="3774492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72" y="918409"/>
            <a:ext cx="2688895" cy="425082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410743" y="1509826"/>
            <a:ext cx="1922990" cy="30521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86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1412394" y="1510150"/>
            <a:ext cx="1919689" cy="3051544"/>
          </a:xfrm>
          <a:prstGeom prst="rect">
            <a:avLst/>
          </a:prstGeom>
        </p:spPr>
        <p:txBody>
          <a:bodyPr/>
          <a:lstStyle>
            <a:lvl1pPr marL="7938" indent="-7938" algn="ctr">
              <a:buNone/>
              <a:tabLst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icon to insert screenshot picture or drag and drop</a:t>
            </a:r>
            <a:endParaRPr lang="en-IN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4190" y="2327291"/>
            <a:ext cx="1476657" cy="2687883"/>
          </a:xfrm>
          <a:prstGeom prst="rect">
            <a:avLst/>
          </a:prstGeom>
        </p:spPr>
      </p:pic>
      <p:sp>
        <p:nvSpPr>
          <p:cNvPr id="18" name="Picture Placeholder 22"/>
          <p:cNvSpPr>
            <a:spLocks noGrp="1"/>
          </p:cNvSpPr>
          <p:nvPr>
            <p:ph type="pic" sz="quarter" idx="21" hasCustomPrompt="1"/>
          </p:nvPr>
        </p:nvSpPr>
        <p:spPr>
          <a:xfrm>
            <a:off x="3432508" y="2680512"/>
            <a:ext cx="1148549" cy="2020506"/>
          </a:xfrm>
          <a:prstGeom prst="rect">
            <a:avLst/>
          </a:prstGeom>
        </p:spPr>
        <p:txBody>
          <a:bodyPr/>
          <a:lstStyle>
            <a:lvl1pPr marL="7938" indent="-7938" algn="ctr">
              <a:buNone/>
              <a:tabLst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icon to insert screenshot picture</a:t>
            </a:r>
            <a:endParaRPr lang="en-IN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16322" y="1656092"/>
            <a:ext cx="4396050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9836" y="918409"/>
            <a:ext cx="2688895" cy="4250826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745707" y="1509826"/>
            <a:ext cx="1922990" cy="30521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86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1747358" y="1510150"/>
            <a:ext cx="1919689" cy="3051544"/>
          </a:xfrm>
          <a:prstGeom prst="rect">
            <a:avLst/>
          </a:prstGeom>
        </p:spPr>
        <p:txBody>
          <a:bodyPr/>
          <a:lstStyle>
            <a:lvl1pPr algn="ctr">
              <a:buNone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icon to insert screenshot picture</a:t>
            </a:r>
            <a:endParaRPr lang="en-IN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256965" y="1529350"/>
            <a:ext cx="3400671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38" y="1305794"/>
            <a:ext cx="4950765" cy="3193708"/>
          </a:xfrm>
          <a:prstGeom prst="rect">
            <a:avLst/>
          </a:prstGeom>
        </p:spPr>
      </p:pic>
      <p:sp>
        <p:nvSpPr>
          <p:cNvPr id="16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896293" y="1783532"/>
            <a:ext cx="3666653" cy="2272421"/>
          </a:xfrm>
          <a:prstGeom prst="rect">
            <a:avLst/>
          </a:prstGeom>
        </p:spPr>
        <p:txBody>
          <a:bodyPr/>
          <a:lstStyle>
            <a:lvl1pPr algn="ctr">
              <a:buNone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icon to insert screenshot picture</a:t>
            </a:r>
            <a:endParaRPr lang="en-IN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797758" y="1672044"/>
            <a:ext cx="4396050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pic>
        <p:nvPicPr>
          <p:cNvPr id="18" name="Picture 17" descr="twitter-stopbullying.png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0060" y="926702"/>
            <a:ext cx="2129413" cy="4151975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1660022" y="1549906"/>
            <a:ext cx="1706291" cy="29878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86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0" hasCustomPrompt="1"/>
          </p:nvPr>
        </p:nvSpPr>
        <p:spPr>
          <a:xfrm>
            <a:off x="1660022" y="1549906"/>
            <a:ext cx="1706291" cy="29878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icon to insert screenshot picture</a:t>
            </a:r>
            <a:endParaRPr lang="en-IN" dirty="0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37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59026" y="-1324428"/>
            <a:ext cx="9303026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7988" y="1163782"/>
            <a:ext cx="8416925" cy="3297093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59026" y="-1324428"/>
            <a:ext cx="9303026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07988" y="1163782"/>
            <a:ext cx="4083178" cy="3297093"/>
          </a:xfrm>
        </p:spPr>
        <p:txBody>
          <a:bodyPr numCol="1"/>
          <a:lstStyle>
            <a:lvl1pPr marL="0" indent="0">
              <a:spcAft>
                <a:spcPts val="600"/>
              </a:spcAft>
              <a:buNone/>
              <a:defRPr b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4"/>
          </p:nvPr>
        </p:nvSpPr>
        <p:spPr>
          <a:xfrm>
            <a:off x="4635519" y="1163781"/>
            <a:ext cx="4083178" cy="3297093"/>
          </a:xfrm>
        </p:spPr>
        <p:txBody>
          <a:bodyPr numCol="1"/>
          <a:lstStyle>
            <a:lvl1pPr marL="0" indent="0">
              <a:spcAft>
                <a:spcPts val="600"/>
              </a:spcAft>
              <a:buNone/>
              <a:defRPr b="0"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o &amp; Projec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/>
          <p:cNvSpPr>
            <a:spLocks noGrp="1"/>
          </p:cNvSpPr>
          <p:nvPr>
            <p:ph type="pic" sz="quarter" idx="14" hasCustomPrompt="1"/>
          </p:nvPr>
        </p:nvSpPr>
        <p:spPr>
          <a:xfrm>
            <a:off x="385507" y="1439389"/>
            <a:ext cx="4014900" cy="2882473"/>
          </a:xfrm>
          <a:custGeom>
            <a:avLst/>
            <a:gdLst>
              <a:gd name="connsiteX0" fmla="*/ 0 w 4679951"/>
              <a:gd name="connsiteY0" fmla="*/ 0 h 2952750"/>
              <a:gd name="connsiteX1" fmla="*/ 4679951 w 4679951"/>
              <a:gd name="connsiteY1" fmla="*/ 0 h 2952750"/>
              <a:gd name="connsiteX2" fmla="*/ 4679951 w 4679951"/>
              <a:gd name="connsiteY2" fmla="*/ 2952750 h 2952750"/>
              <a:gd name="connsiteX3" fmla="*/ 0 w 4679951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9951" h="2952750">
                <a:moveTo>
                  <a:pt x="0" y="0"/>
                </a:moveTo>
                <a:lnTo>
                  <a:pt x="4679951" y="0"/>
                </a:lnTo>
                <a:lnTo>
                  <a:pt x="4679951" y="2952750"/>
                </a:lnTo>
                <a:lnTo>
                  <a:pt x="0" y="295275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5" hasCustomPrompt="1"/>
          </p:nvPr>
        </p:nvSpPr>
        <p:spPr>
          <a:xfrm>
            <a:off x="4452080" y="1439388"/>
            <a:ext cx="2014622" cy="1417320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6" hasCustomPrompt="1"/>
          </p:nvPr>
        </p:nvSpPr>
        <p:spPr>
          <a:xfrm>
            <a:off x="6518375" y="1439388"/>
            <a:ext cx="2014622" cy="1417320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7" hasCustomPrompt="1"/>
          </p:nvPr>
        </p:nvSpPr>
        <p:spPr>
          <a:xfrm>
            <a:off x="4452081" y="2904542"/>
            <a:ext cx="2014622" cy="1417320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8" hasCustomPrompt="1"/>
          </p:nvPr>
        </p:nvSpPr>
        <p:spPr>
          <a:xfrm>
            <a:off x="6518375" y="2904542"/>
            <a:ext cx="2014622" cy="1417320"/>
          </a:xfrm>
          <a:custGeom>
            <a:avLst/>
            <a:gdLst>
              <a:gd name="connsiteX0" fmla="*/ 0 w 2339975"/>
              <a:gd name="connsiteY0" fmla="*/ 0 h 1476375"/>
              <a:gd name="connsiteX1" fmla="*/ 2339975 w 2339975"/>
              <a:gd name="connsiteY1" fmla="*/ 0 h 1476375"/>
              <a:gd name="connsiteX2" fmla="*/ 2339975 w 2339975"/>
              <a:gd name="connsiteY2" fmla="*/ 1476375 h 1476375"/>
              <a:gd name="connsiteX3" fmla="*/ 0 w 2339975"/>
              <a:gd name="connsiteY3" fmla="*/ 1476375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9975" h="1476375">
                <a:moveTo>
                  <a:pt x="0" y="0"/>
                </a:moveTo>
                <a:lnTo>
                  <a:pt x="2339975" y="0"/>
                </a:lnTo>
                <a:lnTo>
                  <a:pt x="2339975" y="1476375"/>
                </a:lnTo>
                <a:lnTo>
                  <a:pt x="0" y="14763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3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ing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4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5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8160" y="1515177"/>
            <a:ext cx="2308403" cy="230840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3" hasCustomPrompt="1"/>
          </p:nvPr>
        </p:nvSpPr>
        <p:spPr>
          <a:xfrm>
            <a:off x="3623975" y="1625256"/>
            <a:ext cx="3475037" cy="2088244"/>
          </a:xfrm>
        </p:spPr>
        <p:txBody>
          <a:bodyPr anchor="ctr"/>
          <a:lstStyle>
            <a:lvl1pPr marL="0" indent="0" algn="l">
              <a:spcAft>
                <a:spcPts val="300"/>
              </a:spcAft>
              <a:buNone/>
              <a:defRPr sz="2400"/>
            </a:lvl1pPr>
            <a:lvl2pPr marL="9525" indent="0" algn="l">
              <a:spcAft>
                <a:spcPts val="1200"/>
              </a:spcAft>
              <a:buNone/>
              <a:tabLst/>
              <a:defRPr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30163" indent="0" algn="l">
              <a:buNone/>
              <a:tabLst/>
              <a:defRPr/>
            </a:lvl3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Speaker title</a:t>
            </a:r>
          </a:p>
          <a:p>
            <a:pPr lvl="2"/>
            <a:r>
              <a:rPr lang="en-US" dirty="0"/>
              <a:t>Speaker Bio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  <p:extLst/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1922454" y="1472808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5909530" y="1464028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49926" y="2838006"/>
            <a:ext cx="3173360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</a:t>
            </a:r>
            <a:r>
              <a:rPr lang="en-US" dirty="0"/>
              <a:t>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937002" y="2829226"/>
            <a:ext cx="3173360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  <p:extLst/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1207240" y="1472808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854402" y="1464028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6501567" y="1472808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29296" y="2838006"/>
            <a:ext cx="2384193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Body </a:t>
            </a:r>
            <a:r>
              <a:rPr lang="en-US" dirty="0"/>
              <a:t>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276458" y="2829226"/>
            <a:ext cx="2384193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5923623" y="2838006"/>
            <a:ext cx="2384193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2348" y="1454964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2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2133985" y="1454964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3935622" y="1454964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8" hasCustomPrompt="1"/>
          </p:nvPr>
        </p:nvSpPr>
        <p:spPr>
          <a:xfrm>
            <a:off x="5742408" y="1454964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32285" y="2810847"/>
            <a:ext cx="1628435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936346" y="2810847"/>
            <a:ext cx="1628435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740407" y="2810847"/>
            <a:ext cx="1628435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544468" y="2810847"/>
            <a:ext cx="1628435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  <p:sp>
        <p:nvSpPr>
          <p:cNvPr id="27" name="Picture Placeholder 14"/>
          <p:cNvSpPr>
            <a:spLocks noGrp="1"/>
          </p:cNvSpPr>
          <p:nvPr>
            <p:ph type="pic" sz="quarter" idx="23" hasCustomPrompt="1"/>
          </p:nvPr>
        </p:nvSpPr>
        <p:spPr>
          <a:xfrm>
            <a:off x="7548592" y="1454964"/>
            <a:ext cx="1228307" cy="1228284"/>
          </a:xfrm>
          <a:custGeom>
            <a:avLst/>
            <a:gdLst>
              <a:gd name="connsiteX0" fmla="*/ 2327238 w 4654476"/>
              <a:gd name="connsiteY0" fmla="*/ 0 h 4654476"/>
              <a:gd name="connsiteX1" fmla="*/ 4654476 w 4654476"/>
              <a:gd name="connsiteY1" fmla="*/ 2327238 h 4654476"/>
              <a:gd name="connsiteX2" fmla="*/ 2327238 w 4654476"/>
              <a:gd name="connsiteY2" fmla="*/ 4654476 h 4654476"/>
              <a:gd name="connsiteX3" fmla="*/ 0 w 4654476"/>
              <a:gd name="connsiteY3" fmla="*/ 2327238 h 4654476"/>
              <a:gd name="connsiteX4" fmla="*/ 2327238 w 4654476"/>
              <a:gd name="connsiteY4" fmla="*/ 0 h 46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476" h="4654476">
                <a:moveTo>
                  <a:pt x="2327238" y="0"/>
                </a:moveTo>
                <a:cubicBezTo>
                  <a:pt x="3612536" y="0"/>
                  <a:pt x="4654476" y="1041940"/>
                  <a:pt x="4654476" y="2327238"/>
                </a:cubicBezTo>
                <a:cubicBezTo>
                  <a:pt x="4654476" y="3612536"/>
                  <a:pt x="3612536" y="4654476"/>
                  <a:pt x="2327238" y="4654476"/>
                </a:cubicBezTo>
                <a:cubicBezTo>
                  <a:pt x="1041940" y="4654476"/>
                  <a:pt x="0" y="3612536"/>
                  <a:pt x="0" y="2327238"/>
                </a:cubicBezTo>
                <a:cubicBezTo>
                  <a:pt x="0" y="1041940"/>
                  <a:pt x="1041940" y="0"/>
                  <a:pt x="2327238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348529" y="2810847"/>
            <a:ext cx="1628435" cy="1550954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</a:t>
            </a:r>
          </a:p>
        </p:txBody>
      </p:sp>
    </p:spTree>
    <p:extLst/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1716245"/>
            <a:ext cx="9144000" cy="3843724"/>
            <a:chOff x="0" y="8787280"/>
            <a:chExt cx="46816963" cy="19680105"/>
          </a:xfrm>
        </p:grpSpPr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52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30536" y="599186"/>
            <a:ext cx="7388161" cy="2833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Put Your Great Subtitle Here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08507" y="4847232"/>
            <a:ext cx="476468" cy="183662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7A186AE-F4AD-4FA7-9F32-F8C5D3D896FE}" type="slidenum">
              <a:rPr lang="en-US" sz="1050" b="1" smtClean="0">
                <a:latin typeface="+mj-lt"/>
              </a:rPr>
              <a:pPr algn="r"/>
              <a:t>‹#›</a:t>
            </a:fld>
            <a:endParaRPr lang="en-US" sz="1050" b="1">
              <a:latin typeface="+mj-lt"/>
            </a:endParaRPr>
          </a:p>
        </p:txBody>
      </p:sp>
      <p:pic>
        <p:nvPicPr>
          <p:cNvPr id="14" name="Picture 13" descr="segmen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782" y="740843"/>
            <a:ext cx="6028975" cy="452449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04294" y="1385615"/>
            <a:ext cx="4534334" cy="25484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86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69016" y="1375012"/>
            <a:ext cx="4534334" cy="257015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86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icon to insert screenshot picture</a:t>
            </a:r>
            <a:endParaRPr lang="en-IN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408567" y="1275544"/>
            <a:ext cx="3310130" cy="2775460"/>
          </a:xfrm>
        </p:spPr>
        <p:txBody>
          <a:bodyPr anchor="ctr">
            <a:normAutofit/>
          </a:bodyPr>
          <a:lstStyle>
            <a:lvl1pPr marL="0" indent="0" algn="l">
              <a:lnSpc>
                <a:spcPts val="3020"/>
              </a:lnSpc>
              <a:buNone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Body copy goes here. </a:t>
            </a:r>
            <a:r>
              <a:rPr lang="en-US" dirty="0" err="1"/>
              <a:t>Grancius</a:t>
            </a:r>
            <a:r>
              <a:rPr lang="en-US" dirty="0"/>
              <a:t> empowers the modern digital government.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56" y="4845806"/>
            <a:ext cx="78418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75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granicus.com</a:t>
            </a:r>
            <a:endParaRPr lang="en-US" sz="75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69" y="4824504"/>
            <a:ext cx="215762" cy="21576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53CDE-E789-4143-9164-5D7DFBF408B4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186AE-F4AD-4FA7-9F32-F8C5D3D8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61" r:id="rId2"/>
    <p:sldLayoutId id="2147483760" r:id="rId3"/>
    <p:sldLayoutId id="2147483720" r:id="rId4"/>
    <p:sldLayoutId id="2147483759" r:id="rId5"/>
    <p:sldLayoutId id="2147483752" r:id="rId6"/>
    <p:sldLayoutId id="2147483751" r:id="rId7"/>
    <p:sldLayoutId id="2147483758" r:id="rId8"/>
    <p:sldLayoutId id="2147483748" r:id="rId9"/>
    <p:sldLayoutId id="2147483755" r:id="rId10"/>
    <p:sldLayoutId id="2147483749" r:id="rId11"/>
    <p:sldLayoutId id="2147483754" r:id="rId12"/>
    <p:sldLayoutId id="2147483750" r:id="rId13"/>
    <p:sldLayoutId id="2147483756" r:id="rId14"/>
    <p:sldLayoutId id="2147483753" r:id="rId15"/>
    <p:sldLayoutId id="2147483757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ranicus.mytalkdesk.com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wnloadcallbar.talkdesk.com/download.html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-1"/>
            <a:ext cx="9143913" cy="5143501"/>
          </a:xfrm>
          <a:prstGeom prst="rect">
            <a:avLst/>
          </a:prstGeom>
          <a:solidFill>
            <a:schemeClr val="bg1">
              <a:alpha val="77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1877218"/>
            <a:ext cx="7467600" cy="7771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b">
            <a:spAutoFit/>
          </a:bodyPr>
          <a:lstStyle/>
          <a:p>
            <a:pPr algn="ctr" defTabSz="309543" hangingPunct="0"/>
            <a:r>
              <a:rPr lang="en-US" sz="4800" kern="0" spc="25" dirty="0" err="1">
                <a:ln w="28575">
                  <a:noFill/>
                </a:ln>
                <a:latin typeface="Century Gothic" charset="0"/>
                <a:ea typeface="Century Gothic" charset="0"/>
                <a:cs typeface="Century Gothic" charset="0"/>
                <a:sym typeface="Helvetica Light"/>
              </a:rPr>
              <a:t>Talkdesk</a:t>
            </a:r>
            <a:endParaRPr lang="en-US" sz="4800" kern="0" spc="25" dirty="0">
              <a:ln w="28575">
                <a:noFill/>
              </a:ln>
              <a:latin typeface="Century Gothic" charset="0"/>
              <a:ea typeface="Century Gothic" charset="0"/>
              <a:cs typeface="Century Gothic" charset="0"/>
              <a:sym typeface="Helvetica Light"/>
            </a:endParaRPr>
          </a:p>
        </p:txBody>
      </p:sp>
      <p:sp>
        <p:nvSpPr>
          <p:cNvPr id="17" name="Shape 132"/>
          <p:cNvSpPr/>
          <p:nvPr/>
        </p:nvSpPr>
        <p:spPr>
          <a:xfrm>
            <a:off x="1421296" y="2923737"/>
            <a:ext cx="630140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sz="2000" dirty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Call Management Application</a:t>
            </a:r>
            <a:endParaRPr lang="id-ID" sz="20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551406"/>
            <a:ext cx="9144000" cy="3843797"/>
            <a:chOff x="0" y="8787280"/>
            <a:chExt cx="46816963" cy="19680105"/>
          </a:xfrm>
          <a:solidFill>
            <a:schemeClr val="bg1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45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450"/>
            </a:p>
          </p:txBody>
        </p:sp>
        <p:sp>
          <p:nvSpPr>
            <p:cNvPr id="14" name="Freeform 131"/>
            <p:cNvSpPr>
              <a:spLocks/>
            </p:cNvSpPr>
            <p:nvPr/>
          </p:nvSpPr>
          <p:spPr bwMode="auto">
            <a:xfrm>
              <a:off x="3717924" y="15576414"/>
              <a:ext cx="33029525" cy="10023476"/>
            </a:xfrm>
            <a:custGeom>
              <a:avLst/>
              <a:gdLst>
                <a:gd name="T0" fmla="*/ 0 w 2509"/>
                <a:gd name="T1" fmla="*/ 418 h 758"/>
                <a:gd name="T2" fmla="*/ 2509 w 2509"/>
                <a:gd name="T3" fmla="*/ 720 h 758"/>
                <a:gd name="T4" fmla="*/ 0 w 2509"/>
                <a:gd name="T5" fmla="*/ 41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9" h="758">
                  <a:moveTo>
                    <a:pt x="0" y="418"/>
                  </a:moveTo>
                  <a:cubicBezTo>
                    <a:pt x="991" y="135"/>
                    <a:pt x="1771" y="758"/>
                    <a:pt x="2509" y="720"/>
                  </a:cubicBezTo>
                  <a:cubicBezTo>
                    <a:pt x="1903" y="705"/>
                    <a:pt x="1113" y="0"/>
                    <a:pt x="0" y="4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45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114800" y="2757578"/>
            <a:ext cx="91440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3369923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Freeform 8"/>
          <p:cNvSpPr/>
          <p:nvPr/>
        </p:nvSpPr>
        <p:spPr>
          <a:xfrm>
            <a:off x="-86" y="1"/>
            <a:ext cx="9144000" cy="4196300"/>
          </a:xfrm>
          <a:custGeom>
            <a:avLst/>
            <a:gdLst>
              <a:gd name="connsiteX0" fmla="*/ 20636 w 46816955"/>
              <a:gd name="connsiteY0" fmla="*/ 0 h 21485320"/>
              <a:gd name="connsiteX1" fmla="*/ 46816955 w 46816955"/>
              <a:gd name="connsiteY1" fmla="*/ 0 h 21485320"/>
              <a:gd name="connsiteX2" fmla="*/ 46816955 w 46816955"/>
              <a:gd name="connsiteY2" fmla="*/ 11114 h 21485320"/>
              <a:gd name="connsiteX3" fmla="*/ 46816955 w 46816955"/>
              <a:gd name="connsiteY3" fmla="*/ 7385453 h 21485320"/>
              <a:gd name="connsiteX4" fmla="*/ 46816955 w 46816955"/>
              <a:gd name="connsiteY4" fmla="*/ 7639874 h 21485320"/>
              <a:gd name="connsiteX5" fmla="*/ 46816955 w 46816955"/>
              <a:gd name="connsiteY5" fmla="*/ 8741664 h 21485320"/>
              <a:gd name="connsiteX6" fmla="*/ 46816955 w 46816955"/>
              <a:gd name="connsiteY6" fmla="*/ 20296588 h 21485320"/>
              <a:gd name="connsiteX7" fmla="*/ 46217883 w 46816955"/>
              <a:gd name="connsiteY7" fmla="*/ 20487596 h 21485320"/>
              <a:gd name="connsiteX8" fmla="*/ 14692522 w 46816955"/>
              <a:gd name="connsiteY8" fmla="*/ 16453010 h 21485320"/>
              <a:gd name="connsiteX9" fmla="*/ 0 w 46816955"/>
              <a:gd name="connsiteY9" fmla="*/ 21485320 h 21485320"/>
              <a:gd name="connsiteX10" fmla="*/ 0 w 46816955"/>
              <a:gd name="connsiteY10" fmla="*/ 8741664 h 21485320"/>
              <a:gd name="connsiteX11" fmla="*/ 0 w 46816955"/>
              <a:gd name="connsiteY11" fmla="*/ 7385453 h 21485320"/>
              <a:gd name="connsiteX12" fmla="*/ 0 w 46816955"/>
              <a:gd name="connsiteY12" fmla="*/ 11114 h 21485320"/>
              <a:gd name="connsiteX13" fmla="*/ 20636 w 46816955"/>
              <a:gd name="connsiteY13" fmla="*/ 11114 h 214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16955" h="21485320">
                <a:moveTo>
                  <a:pt x="20636" y="0"/>
                </a:moveTo>
                <a:lnTo>
                  <a:pt x="46816955" y="0"/>
                </a:lnTo>
                <a:lnTo>
                  <a:pt x="46816955" y="11114"/>
                </a:lnTo>
                <a:lnTo>
                  <a:pt x="46816955" y="7385453"/>
                </a:lnTo>
                <a:lnTo>
                  <a:pt x="46816955" y="7639874"/>
                </a:lnTo>
                <a:lnTo>
                  <a:pt x="46816955" y="8741664"/>
                </a:lnTo>
                <a:lnTo>
                  <a:pt x="46816955" y="20296588"/>
                </a:lnTo>
                <a:lnTo>
                  <a:pt x="46217883" y="20487596"/>
                </a:lnTo>
                <a:cubicBezTo>
                  <a:pt x="37375891" y="23076520"/>
                  <a:pt x="26109951" y="16433430"/>
                  <a:pt x="14692522" y="16453010"/>
                </a:cubicBezTo>
                <a:cubicBezTo>
                  <a:pt x="9762267" y="16461466"/>
                  <a:pt x="4803768" y="17712288"/>
                  <a:pt x="0" y="21485320"/>
                </a:cubicBezTo>
                <a:lnTo>
                  <a:pt x="0" y="8741664"/>
                </a:lnTo>
                <a:lnTo>
                  <a:pt x="0" y="7385453"/>
                </a:lnTo>
                <a:lnTo>
                  <a:pt x="0" y="11114"/>
                </a:lnTo>
                <a:lnTo>
                  <a:pt x="20636" y="11114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7" y="3213432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2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endParaRPr lang="en-US" sz="352"/>
          </a:p>
        </p:txBody>
      </p:sp>
      <p:sp>
        <p:nvSpPr>
          <p:cNvPr id="12" name="Shape 132"/>
          <p:cNvSpPr/>
          <p:nvPr/>
        </p:nvSpPr>
        <p:spPr>
          <a:xfrm>
            <a:off x="1062752" y="4458203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hangingPunct="0"/>
            <a:endParaRPr sz="2000" kern="0" dirty="0">
              <a:solidFill>
                <a:schemeClr val="tx2">
                  <a:alpha val="83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941708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43" hangingPunct="0">
              <a:lnSpc>
                <a:spcPct val="70000"/>
              </a:lnSpc>
            </a:pPr>
            <a:r>
              <a:rPr lang="en-US" sz="3000" b="1" kern="0" dirty="0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Making a Call</a:t>
            </a:r>
          </a:p>
        </p:txBody>
      </p:sp>
    </p:spTree>
    <p:extLst>
      <p:ext uri="{BB962C8B-B14F-4D97-AF65-F5344CB8AC3E}">
        <p14:creationId xmlns:p14="http://schemas.microsoft.com/office/powerpoint/2010/main" val="387367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Making a Call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769434"/>
            <a:ext cx="3291170" cy="384717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Very straightforward</a:t>
            </a:r>
          </a:p>
          <a:p>
            <a:r>
              <a:rPr lang="en-US" dirty="0"/>
              <a:t>Copy and paste a number in the number fields</a:t>
            </a:r>
          </a:p>
          <a:p>
            <a:r>
              <a:rPr lang="en-US" dirty="0"/>
              <a:t>Or use the keypad</a:t>
            </a:r>
          </a:p>
          <a:p>
            <a:r>
              <a:rPr lang="en-US" dirty="0"/>
              <a:t>You do not need to type the country code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598711-E518-49EB-B1FC-45C89487789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19" y="856877"/>
            <a:ext cx="2003147" cy="342974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A1705-34EC-475E-BAFA-DC9CFD707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03" y="853183"/>
            <a:ext cx="2141811" cy="34112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F43528-814D-465A-B87F-E08F1FDEF0A1}"/>
              </a:ext>
            </a:extLst>
          </p:cNvPr>
          <p:cNvSpPr/>
          <p:nvPr/>
        </p:nvSpPr>
        <p:spPr>
          <a:xfrm>
            <a:off x="4552102" y="1360449"/>
            <a:ext cx="1480708" cy="3122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2BC228-A281-4112-85B7-1D1CBC59421C}"/>
              </a:ext>
            </a:extLst>
          </p:cNvPr>
          <p:cNvSpPr/>
          <p:nvPr/>
        </p:nvSpPr>
        <p:spPr>
          <a:xfrm>
            <a:off x="7415561" y="1672683"/>
            <a:ext cx="970156" cy="2787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9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8" name="Freeform 7"/>
          <p:cNvSpPr/>
          <p:nvPr/>
        </p:nvSpPr>
        <p:spPr>
          <a:xfrm>
            <a:off x="87" y="3213432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2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endParaRPr lang="en-US" sz="352"/>
          </a:p>
        </p:txBody>
      </p:sp>
      <p:sp>
        <p:nvSpPr>
          <p:cNvPr id="12" name="Shape 132"/>
          <p:cNvSpPr/>
          <p:nvPr/>
        </p:nvSpPr>
        <p:spPr>
          <a:xfrm>
            <a:off x="1062752" y="4196301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hangingPunct="0"/>
            <a:endParaRPr sz="2000" kern="0" dirty="0">
              <a:solidFill>
                <a:schemeClr val="tx2">
                  <a:alpha val="83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860594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43" hangingPunct="0">
              <a:lnSpc>
                <a:spcPct val="70000"/>
              </a:lnSpc>
            </a:pPr>
            <a:r>
              <a:rPr lang="en-US" sz="3000" b="1" kern="0" dirty="0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Receiving a Call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48D94A2B-F8BF-4C68-A775-72AE83DCBDEB}"/>
              </a:ext>
            </a:extLst>
          </p:cNvPr>
          <p:cNvSpPr/>
          <p:nvPr/>
        </p:nvSpPr>
        <p:spPr>
          <a:xfrm>
            <a:off x="-86" y="1"/>
            <a:ext cx="9144000" cy="4196300"/>
          </a:xfrm>
          <a:custGeom>
            <a:avLst/>
            <a:gdLst>
              <a:gd name="connsiteX0" fmla="*/ 20636 w 46816955"/>
              <a:gd name="connsiteY0" fmla="*/ 0 h 21485320"/>
              <a:gd name="connsiteX1" fmla="*/ 46816955 w 46816955"/>
              <a:gd name="connsiteY1" fmla="*/ 0 h 21485320"/>
              <a:gd name="connsiteX2" fmla="*/ 46816955 w 46816955"/>
              <a:gd name="connsiteY2" fmla="*/ 11114 h 21485320"/>
              <a:gd name="connsiteX3" fmla="*/ 46816955 w 46816955"/>
              <a:gd name="connsiteY3" fmla="*/ 7385453 h 21485320"/>
              <a:gd name="connsiteX4" fmla="*/ 46816955 w 46816955"/>
              <a:gd name="connsiteY4" fmla="*/ 7639874 h 21485320"/>
              <a:gd name="connsiteX5" fmla="*/ 46816955 w 46816955"/>
              <a:gd name="connsiteY5" fmla="*/ 8741664 h 21485320"/>
              <a:gd name="connsiteX6" fmla="*/ 46816955 w 46816955"/>
              <a:gd name="connsiteY6" fmla="*/ 20296588 h 21485320"/>
              <a:gd name="connsiteX7" fmla="*/ 46217883 w 46816955"/>
              <a:gd name="connsiteY7" fmla="*/ 20487596 h 21485320"/>
              <a:gd name="connsiteX8" fmla="*/ 14692522 w 46816955"/>
              <a:gd name="connsiteY8" fmla="*/ 16453010 h 21485320"/>
              <a:gd name="connsiteX9" fmla="*/ 0 w 46816955"/>
              <a:gd name="connsiteY9" fmla="*/ 21485320 h 21485320"/>
              <a:gd name="connsiteX10" fmla="*/ 0 w 46816955"/>
              <a:gd name="connsiteY10" fmla="*/ 8741664 h 21485320"/>
              <a:gd name="connsiteX11" fmla="*/ 0 w 46816955"/>
              <a:gd name="connsiteY11" fmla="*/ 7385453 h 21485320"/>
              <a:gd name="connsiteX12" fmla="*/ 0 w 46816955"/>
              <a:gd name="connsiteY12" fmla="*/ 11114 h 21485320"/>
              <a:gd name="connsiteX13" fmla="*/ 20636 w 46816955"/>
              <a:gd name="connsiteY13" fmla="*/ 11114 h 214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16955" h="21485320">
                <a:moveTo>
                  <a:pt x="20636" y="0"/>
                </a:moveTo>
                <a:lnTo>
                  <a:pt x="46816955" y="0"/>
                </a:lnTo>
                <a:lnTo>
                  <a:pt x="46816955" y="11114"/>
                </a:lnTo>
                <a:lnTo>
                  <a:pt x="46816955" y="7385453"/>
                </a:lnTo>
                <a:lnTo>
                  <a:pt x="46816955" y="7639874"/>
                </a:lnTo>
                <a:lnTo>
                  <a:pt x="46816955" y="8741664"/>
                </a:lnTo>
                <a:lnTo>
                  <a:pt x="46816955" y="20296588"/>
                </a:lnTo>
                <a:lnTo>
                  <a:pt x="46217883" y="20487596"/>
                </a:lnTo>
                <a:cubicBezTo>
                  <a:pt x="37375891" y="23076520"/>
                  <a:pt x="26109951" y="16433430"/>
                  <a:pt x="14692522" y="16453010"/>
                </a:cubicBezTo>
                <a:cubicBezTo>
                  <a:pt x="9762267" y="16461466"/>
                  <a:pt x="4803768" y="17712288"/>
                  <a:pt x="0" y="21485320"/>
                </a:cubicBezTo>
                <a:lnTo>
                  <a:pt x="0" y="8741664"/>
                </a:lnTo>
                <a:lnTo>
                  <a:pt x="0" y="7385453"/>
                </a:lnTo>
                <a:lnTo>
                  <a:pt x="0" y="11114"/>
                </a:lnTo>
                <a:lnTo>
                  <a:pt x="20636" y="11114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5556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Setting Your Call Status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13315" y="1126273"/>
            <a:ext cx="3812769" cy="3334602"/>
          </a:xfrm>
        </p:spPr>
        <p:txBody>
          <a:bodyPr>
            <a:normAutofit/>
          </a:bodyPr>
          <a:lstStyle/>
          <a:p>
            <a:r>
              <a:rPr lang="en-US" dirty="0"/>
              <a:t>To receive an incoming call, your status must be set to </a:t>
            </a:r>
            <a:r>
              <a:rPr lang="en-US" b="1" dirty="0"/>
              <a:t>Ready</a:t>
            </a:r>
          </a:p>
          <a:p>
            <a:r>
              <a:rPr lang="en-US" dirty="0"/>
              <a:t>Click the status in the lower left to change your status</a:t>
            </a:r>
          </a:p>
          <a:p>
            <a:r>
              <a:rPr lang="en-US" dirty="0"/>
              <a:t>You can receive transferred calls in either a </a:t>
            </a:r>
            <a:r>
              <a:rPr lang="en-US" b="1" dirty="0"/>
              <a:t>Ready</a:t>
            </a:r>
            <a:r>
              <a:rPr lang="en-US" dirty="0"/>
              <a:t> status, or any </a:t>
            </a:r>
            <a:r>
              <a:rPr lang="en-US" b="1" dirty="0"/>
              <a:t>Not Ready </a:t>
            </a:r>
            <a:r>
              <a:rPr lang="en-US" dirty="0"/>
              <a:t>(</a:t>
            </a:r>
            <a:r>
              <a:rPr lang="en-US" b="1" i="1" dirty="0"/>
              <a:t>Yellow</a:t>
            </a:r>
            <a:r>
              <a:rPr lang="en-US" dirty="0"/>
              <a:t>) status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598711-E518-49EB-B1FC-45C89487789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07" y="821200"/>
            <a:ext cx="2148925" cy="3422625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72856CE-D00A-4265-B5B7-B1C6DBBF11E8}"/>
              </a:ext>
            </a:extLst>
          </p:cNvPr>
          <p:cNvSpPr/>
          <p:nvPr/>
        </p:nvSpPr>
        <p:spPr>
          <a:xfrm>
            <a:off x="5510858" y="3908123"/>
            <a:ext cx="1172193" cy="5384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6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Receiving a Call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13315" y="1126273"/>
            <a:ext cx="3812769" cy="3334602"/>
          </a:xfrm>
        </p:spPr>
        <p:txBody>
          <a:bodyPr>
            <a:normAutofit fontScale="92500"/>
          </a:bodyPr>
          <a:lstStyle/>
          <a:p>
            <a:r>
              <a:rPr lang="en-US" dirty="0"/>
              <a:t>When a call comes in, click the green answer button to answer a call</a:t>
            </a:r>
          </a:p>
          <a:p>
            <a:r>
              <a:rPr lang="en-US" dirty="0"/>
              <a:t>Click the red reject button to reject the call – the call will go back into the queue</a:t>
            </a:r>
          </a:p>
          <a:p>
            <a:r>
              <a:rPr lang="en-US" dirty="0"/>
              <a:t>Caller name and information will be displayed if available, though </a:t>
            </a:r>
            <a:r>
              <a:rPr lang="en-US" i="1" dirty="0"/>
              <a:t>it is not always correct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598711-E518-49EB-B1FC-45C89487789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07" y="848853"/>
            <a:ext cx="2148925" cy="3367318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72856CE-D00A-4265-B5B7-B1C6DBBF11E8}"/>
              </a:ext>
            </a:extLst>
          </p:cNvPr>
          <p:cNvSpPr/>
          <p:nvPr/>
        </p:nvSpPr>
        <p:spPr>
          <a:xfrm>
            <a:off x="6704039" y="3509463"/>
            <a:ext cx="1172193" cy="5384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00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Freeform 8"/>
          <p:cNvSpPr/>
          <p:nvPr/>
        </p:nvSpPr>
        <p:spPr>
          <a:xfrm>
            <a:off x="-86" y="1"/>
            <a:ext cx="9144000" cy="4196300"/>
          </a:xfrm>
          <a:custGeom>
            <a:avLst/>
            <a:gdLst>
              <a:gd name="connsiteX0" fmla="*/ 20636 w 46816955"/>
              <a:gd name="connsiteY0" fmla="*/ 0 h 21485320"/>
              <a:gd name="connsiteX1" fmla="*/ 46816955 w 46816955"/>
              <a:gd name="connsiteY1" fmla="*/ 0 h 21485320"/>
              <a:gd name="connsiteX2" fmla="*/ 46816955 w 46816955"/>
              <a:gd name="connsiteY2" fmla="*/ 11114 h 21485320"/>
              <a:gd name="connsiteX3" fmla="*/ 46816955 w 46816955"/>
              <a:gd name="connsiteY3" fmla="*/ 7385453 h 21485320"/>
              <a:gd name="connsiteX4" fmla="*/ 46816955 w 46816955"/>
              <a:gd name="connsiteY4" fmla="*/ 7639874 h 21485320"/>
              <a:gd name="connsiteX5" fmla="*/ 46816955 w 46816955"/>
              <a:gd name="connsiteY5" fmla="*/ 8741664 h 21485320"/>
              <a:gd name="connsiteX6" fmla="*/ 46816955 w 46816955"/>
              <a:gd name="connsiteY6" fmla="*/ 20296588 h 21485320"/>
              <a:gd name="connsiteX7" fmla="*/ 46217883 w 46816955"/>
              <a:gd name="connsiteY7" fmla="*/ 20487596 h 21485320"/>
              <a:gd name="connsiteX8" fmla="*/ 14692522 w 46816955"/>
              <a:gd name="connsiteY8" fmla="*/ 16453010 h 21485320"/>
              <a:gd name="connsiteX9" fmla="*/ 0 w 46816955"/>
              <a:gd name="connsiteY9" fmla="*/ 21485320 h 21485320"/>
              <a:gd name="connsiteX10" fmla="*/ 0 w 46816955"/>
              <a:gd name="connsiteY10" fmla="*/ 8741664 h 21485320"/>
              <a:gd name="connsiteX11" fmla="*/ 0 w 46816955"/>
              <a:gd name="connsiteY11" fmla="*/ 7385453 h 21485320"/>
              <a:gd name="connsiteX12" fmla="*/ 0 w 46816955"/>
              <a:gd name="connsiteY12" fmla="*/ 11114 h 21485320"/>
              <a:gd name="connsiteX13" fmla="*/ 20636 w 46816955"/>
              <a:gd name="connsiteY13" fmla="*/ 11114 h 214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16955" h="21485320">
                <a:moveTo>
                  <a:pt x="20636" y="0"/>
                </a:moveTo>
                <a:lnTo>
                  <a:pt x="46816955" y="0"/>
                </a:lnTo>
                <a:lnTo>
                  <a:pt x="46816955" y="11114"/>
                </a:lnTo>
                <a:lnTo>
                  <a:pt x="46816955" y="7385453"/>
                </a:lnTo>
                <a:lnTo>
                  <a:pt x="46816955" y="7639874"/>
                </a:lnTo>
                <a:lnTo>
                  <a:pt x="46816955" y="8741664"/>
                </a:lnTo>
                <a:lnTo>
                  <a:pt x="46816955" y="20296588"/>
                </a:lnTo>
                <a:lnTo>
                  <a:pt x="46217883" y="20487596"/>
                </a:lnTo>
                <a:cubicBezTo>
                  <a:pt x="37375891" y="23076520"/>
                  <a:pt x="26109951" y="16433430"/>
                  <a:pt x="14692522" y="16453010"/>
                </a:cubicBezTo>
                <a:cubicBezTo>
                  <a:pt x="9762267" y="16461466"/>
                  <a:pt x="4803768" y="17712288"/>
                  <a:pt x="0" y="21485320"/>
                </a:cubicBezTo>
                <a:lnTo>
                  <a:pt x="0" y="8741664"/>
                </a:lnTo>
                <a:lnTo>
                  <a:pt x="0" y="7385453"/>
                </a:lnTo>
                <a:lnTo>
                  <a:pt x="0" y="11114"/>
                </a:lnTo>
                <a:lnTo>
                  <a:pt x="20636" y="11114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7" y="3213432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2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endParaRPr lang="en-US" sz="352"/>
          </a:p>
        </p:txBody>
      </p:sp>
      <p:sp>
        <p:nvSpPr>
          <p:cNvPr id="12" name="Shape 132"/>
          <p:cNvSpPr/>
          <p:nvPr/>
        </p:nvSpPr>
        <p:spPr>
          <a:xfrm>
            <a:off x="1062752" y="4458203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hangingPunct="0"/>
            <a:endParaRPr sz="2000" kern="0" dirty="0">
              <a:solidFill>
                <a:schemeClr val="tx2">
                  <a:alpha val="83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941708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43" hangingPunct="0">
              <a:lnSpc>
                <a:spcPct val="70000"/>
              </a:lnSpc>
            </a:pPr>
            <a:r>
              <a:rPr lang="en-US" sz="3000" b="1" kern="0" dirty="0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During a Call</a:t>
            </a:r>
          </a:p>
        </p:txBody>
      </p:sp>
    </p:spTree>
    <p:extLst>
      <p:ext uri="{BB962C8B-B14F-4D97-AF65-F5344CB8AC3E}">
        <p14:creationId xmlns:p14="http://schemas.microsoft.com/office/powerpoint/2010/main" val="25916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769434"/>
            <a:ext cx="3291170" cy="3847171"/>
          </a:xfrm>
        </p:spPr>
        <p:txBody>
          <a:bodyPr>
            <a:normAutofit/>
          </a:bodyPr>
          <a:lstStyle/>
          <a:p>
            <a:r>
              <a:rPr lang="en-US" dirty="0"/>
              <a:t>Keypad icon</a:t>
            </a:r>
          </a:p>
          <a:p>
            <a:r>
              <a:rPr lang="en-US" dirty="0"/>
              <a:t>Hold icon</a:t>
            </a:r>
          </a:p>
          <a:p>
            <a:r>
              <a:rPr lang="en-US" dirty="0"/>
              <a:t>Mute icon</a:t>
            </a:r>
          </a:p>
          <a:p>
            <a:r>
              <a:rPr lang="en-US" dirty="0"/>
              <a:t>Conference call icon</a:t>
            </a:r>
          </a:p>
          <a:p>
            <a:r>
              <a:rPr lang="en-US" dirty="0"/>
              <a:t>Transfer icon</a:t>
            </a:r>
          </a:p>
          <a:p>
            <a:r>
              <a:rPr lang="en-US" dirty="0"/>
              <a:t>Hang up button</a:t>
            </a:r>
          </a:p>
          <a:p>
            <a:r>
              <a:rPr lang="en-US" dirty="0"/>
              <a:t>Pause the recording (</a:t>
            </a:r>
            <a:r>
              <a:rPr lang="en-US" i="1" dirty="0"/>
              <a:t>if client is sharing sensitive information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A1705-34EC-475E-BAFA-DC9CFD70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02" y="627658"/>
            <a:ext cx="2137280" cy="341129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BA0BF3-BE5B-4754-B9AA-F9FAC8CAABA2}"/>
              </a:ext>
            </a:extLst>
          </p:cNvPr>
          <p:cNvCxnSpPr>
            <a:cxnSpLocks/>
          </p:cNvCxnSpPr>
          <p:nvPr/>
        </p:nvCxnSpPr>
        <p:spPr>
          <a:xfrm>
            <a:off x="4928390" y="3132078"/>
            <a:ext cx="834960" cy="908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E7BDAA-182B-47F8-92EE-D16DE31B0819}"/>
              </a:ext>
            </a:extLst>
          </p:cNvPr>
          <p:cNvCxnSpPr>
            <a:cxnSpLocks/>
          </p:cNvCxnSpPr>
          <p:nvPr/>
        </p:nvCxnSpPr>
        <p:spPr>
          <a:xfrm flipV="1">
            <a:off x="5763350" y="3310485"/>
            <a:ext cx="431936" cy="8042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22F7B1-F836-4465-AC08-810C256F5C99}"/>
              </a:ext>
            </a:extLst>
          </p:cNvPr>
          <p:cNvCxnSpPr>
            <a:cxnSpLocks/>
          </p:cNvCxnSpPr>
          <p:nvPr/>
        </p:nvCxnSpPr>
        <p:spPr>
          <a:xfrm>
            <a:off x="4829827" y="2133638"/>
            <a:ext cx="1645552" cy="1083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C295846-2A51-43C3-8733-9AF336CF41FD}"/>
              </a:ext>
            </a:extLst>
          </p:cNvPr>
          <p:cNvCxnSpPr>
            <a:cxnSpLocks/>
          </p:cNvCxnSpPr>
          <p:nvPr/>
        </p:nvCxnSpPr>
        <p:spPr>
          <a:xfrm flipH="1">
            <a:off x="6987760" y="1811073"/>
            <a:ext cx="994483" cy="14057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F6265A6-5583-46FB-B67D-B09DA20AB557}"/>
              </a:ext>
            </a:extLst>
          </p:cNvPr>
          <p:cNvCxnSpPr>
            <a:cxnSpLocks/>
          </p:cNvCxnSpPr>
          <p:nvPr/>
        </p:nvCxnSpPr>
        <p:spPr>
          <a:xfrm flipH="1">
            <a:off x="7318561" y="2644435"/>
            <a:ext cx="849808" cy="5431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40FA156-DCF9-49FB-81B5-63DC44C82E73}"/>
              </a:ext>
            </a:extLst>
          </p:cNvPr>
          <p:cNvSpPr txBox="1"/>
          <p:nvPr/>
        </p:nvSpPr>
        <p:spPr>
          <a:xfrm>
            <a:off x="3885005" y="2801735"/>
            <a:ext cx="134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Access the keypad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5F2E03-4741-4E35-B34E-5AEBC1BCDB59}"/>
              </a:ext>
            </a:extLst>
          </p:cNvPr>
          <p:cNvSpPr txBox="1"/>
          <p:nvPr/>
        </p:nvSpPr>
        <p:spPr>
          <a:xfrm>
            <a:off x="5068584" y="4060533"/>
            <a:ext cx="134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Place caller on hold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BC29F0-A5AA-40EA-8640-9C608C97D7F8}"/>
              </a:ext>
            </a:extLst>
          </p:cNvPr>
          <p:cNvSpPr txBox="1"/>
          <p:nvPr/>
        </p:nvSpPr>
        <p:spPr>
          <a:xfrm>
            <a:off x="4279942" y="1649116"/>
            <a:ext cx="134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Mute microphone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F2DE0D-40B6-49B8-93D7-ACEAA2BF303F}"/>
              </a:ext>
            </a:extLst>
          </p:cNvPr>
          <p:cNvSpPr txBox="1"/>
          <p:nvPr/>
        </p:nvSpPr>
        <p:spPr>
          <a:xfrm>
            <a:off x="7640027" y="2370569"/>
            <a:ext cx="134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Transfer call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E87E18-1DEB-4B80-B4D1-5D4ACD5B4774}"/>
              </a:ext>
            </a:extLst>
          </p:cNvPr>
          <p:cNvSpPr txBox="1"/>
          <p:nvPr/>
        </p:nvSpPr>
        <p:spPr>
          <a:xfrm>
            <a:off x="7493721" y="1113261"/>
            <a:ext cx="1349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Add a 3</a:t>
            </a:r>
            <a:r>
              <a:rPr lang="en-US" sz="1400" b="1" baseline="30000" dirty="0"/>
              <a:t>rd</a:t>
            </a:r>
            <a:r>
              <a:rPr lang="en-US" sz="1400" b="1" dirty="0"/>
              <a:t> party for a conference call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524F7FE-80D1-41EE-8FAB-5A560CEF2315}"/>
              </a:ext>
            </a:extLst>
          </p:cNvPr>
          <p:cNvCxnSpPr>
            <a:cxnSpLocks/>
          </p:cNvCxnSpPr>
          <p:nvPr/>
        </p:nvCxnSpPr>
        <p:spPr>
          <a:xfrm flipH="1" flipV="1">
            <a:off x="6640477" y="3678210"/>
            <a:ext cx="581371" cy="5886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DDD2127-A238-41B8-835B-108D5D914557}"/>
              </a:ext>
            </a:extLst>
          </p:cNvPr>
          <p:cNvSpPr txBox="1"/>
          <p:nvPr/>
        </p:nvSpPr>
        <p:spPr>
          <a:xfrm>
            <a:off x="6417881" y="4188265"/>
            <a:ext cx="1349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Hang up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During a Call – Icon Functions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BE03A1-EEEA-4458-8F9A-739E8AF9E059}"/>
              </a:ext>
            </a:extLst>
          </p:cNvPr>
          <p:cNvCxnSpPr>
            <a:cxnSpLocks/>
          </p:cNvCxnSpPr>
          <p:nvPr/>
        </p:nvCxnSpPr>
        <p:spPr>
          <a:xfrm flipH="1">
            <a:off x="7318561" y="3602422"/>
            <a:ext cx="663682" cy="2499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3C7A53-DDF0-4850-AC04-0FF25A34E055}"/>
              </a:ext>
            </a:extLst>
          </p:cNvPr>
          <p:cNvSpPr txBox="1"/>
          <p:nvPr/>
        </p:nvSpPr>
        <p:spPr>
          <a:xfrm>
            <a:off x="7619437" y="3377165"/>
            <a:ext cx="134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Pause recording</a:t>
            </a:r>
          </a:p>
        </p:txBody>
      </p:sp>
    </p:spTree>
    <p:extLst>
      <p:ext uri="{BB962C8B-B14F-4D97-AF65-F5344CB8AC3E}">
        <p14:creationId xmlns:p14="http://schemas.microsoft.com/office/powerpoint/2010/main" val="679586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769434"/>
            <a:ext cx="3291170" cy="3847171"/>
          </a:xfrm>
        </p:spPr>
        <p:txBody>
          <a:bodyPr>
            <a:normAutofit/>
          </a:bodyPr>
          <a:lstStyle/>
          <a:p>
            <a:r>
              <a:rPr lang="en-US" dirty="0"/>
              <a:t>Click the Transfer Icon</a:t>
            </a:r>
          </a:p>
          <a:p>
            <a:r>
              <a:rPr lang="en-US" dirty="0"/>
              <a:t>Select the transfer type</a:t>
            </a:r>
          </a:p>
          <a:p>
            <a:r>
              <a:rPr lang="en-US" b="1" dirty="0"/>
              <a:t>Warm Transfer: </a:t>
            </a:r>
            <a:r>
              <a:rPr lang="en-US" dirty="0"/>
              <a:t>allows you to speak privately with the agent to discuss before completing the transfer</a:t>
            </a:r>
          </a:p>
          <a:p>
            <a:r>
              <a:rPr lang="en-US" b="1" dirty="0"/>
              <a:t>Blind Transfer: </a:t>
            </a:r>
            <a:r>
              <a:rPr lang="en-US" dirty="0"/>
              <a:t>transfers directly the agent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A1705-34EC-475E-BAFA-DC9CFD707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83" y="866102"/>
            <a:ext cx="2137280" cy="3411295"/>
          </a:xfrm>
          <a:prstGeom prst="rect">
            <a:avLst/>
          </a:prstGeom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Transferring a Call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CA8C83-7B0E-4CF6-89A5-17D543F8D44F}"/>
              </a:ext>
            </a:extLst>
          </p:cNvPr>
          <p:cNvSpPr/>
          <p:nvPr/>
        </p:nvSpPr>
        <p:spPr>
          <a:xfrm>
            <a:off x="5731727" y="3299455"/>
            <a:ext cx="412595" cy="34699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45F06-9CE6-4E07-93E7-86A318F6F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43" y="866102"/>
            <a:ext cx="2144445" cy="34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35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769434"/>
            <a:ext cx="3291170" cy="3847171"/>
          </a:xfrm>
        </p:spPr>
        <p:txBody>
          <a:bodyPr>
            <a:normAutofit/>
          </a:bodyPr>
          <a:lstStyle/>
          <a:p>
            <a:r>
              <a:rPr lang="en-US" dirty="0"/>
              <a:t>To transfer to a Product Queue, that product queue must have agents in ready</a:t>
            </a:r>
          </a:p>
          <a:p>
            <a:r>
              <a:rPr lang="en-US" dirty="0"/>
              <a:t>Choose </a:t>
            </a:r>
            <a:r>
              <a:rPr lang="en-US" b="1" dirty="0"/>
              <a:t>Blind Transfer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Transferring to a Product Queue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45F06-9CE6-4E07-93E7-86A318F6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29" y="551870"/>
            <a:ext cx="2531372" cy="40268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A257B4-83F3-4298-B5A5-9FBB86D57DC6}"/>
              </a:ext>
            </a:extLst>
          </p:cNvPr>
          <p:cNvSpPr/>
          <p:nvPr/>
        </p:nvSpPr>
        <p:spPr>
          <a:xfrm>
            <a:off x="6420255" y="3073940"/>
            <a:ext cx="1391055" cy="40856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63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769434"/>
            <a:ext cx="3291170" cy="3847171"/>
          </a:xfrm>
        </p:spPr>
        <p:txBody>
          <a:bodyPr>
            <a:normAutofit/>
          </a:bodyPr>
          <a:lstStyle/>
          <a:p>
            <a:r>
              <a:rPr lang="en-US" dirty="0"/>
              <a:t>Click the </a:t>
            </a:r>
            <a:r>
              <a:rPr lang="en-US" b="1" dirty="0"/>
              <a:t>Ring Groups </a:t>
            </a:r>
            <a:r>
              <a:rPr lang="en-US" dirty="0"/>
              <a:t>tab</a:t>
            </a:r>
          </a:p>
          <a:p>
            <a:r>
              <a:rPr lang="en-US" dirty="0"/>
              <a:t>Highlight the appropriate Product Queue </a:t>
            </a:r>
          </a:p>
          <a:p>
            <a:r>
              <a:rPr lang="en-US"/>
              <a:t>Click </a:t>
            </a:r>
            <a:r>
              <a:rPr lang="en-US" dirty="0"/>
              <a:t>the transfer icon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Transferring to a Product Queue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45F06-9CE6-4E07-93E7-86A318F6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22" y="894157"/>
            <a:ext cx="2195935" cy="35077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A257B4-83F3-4298-B5A5-9FBB86D57DC6}"/>
              </a:ext>
            </a:extLst>
          </p:cNvPr>
          <p:cNvSpPr/>
          <p:nvPr/>
        </p:nvSpPr>
        <p:spPr>
          <a:xfrm>
            <a:off x="4688732" y="1196502"/>
            <a:ext cx="797668" cy="26264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A1562-0ACD-44D0-86A8-AFB29EFD9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753" y="894156"/>
            <a:ext cx="2242095" cy="35077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F2CB95-5514-4BA5-9BCE-86844F5C36A3}"/>
              </a:ext>
            </a:extLst>
          </p:cNvPr>
          <p:cNvSpPr/>
          <p:nvPr/>
        </p:nvSpPr>
        <p:spPr>
          <a:xfrm>
            <a:off x="6487753" y="3158248"/>
            <a:ext cx="2242095" cy="4409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6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Freeform 8"/>
          <p:cNvSpPr/>
          <p:nvPr/>
        </p:nvSpPr>
        <p:spPr>
          <a:xfrm>
            <a:off x="-86" y="1"/>
            <a:ext cx="9144000" cy="4196300"/>
          </a:xfrm>
          <a:custGeom>
            <a:avLst/>
            <a:gdLst>
              <a:gd name="connsiteX0" fmla="*/ 20636 w 46816955"/>
              <a:gd name="connsiteY0" fmla="*/ 0 h 21485320"/>
              <a:gd name="connsiteX1" fmla="*/ 46816955 w 46816955"/>
              <a:gd name="connsiteY1" fmla="*/ 0 h 21485320"/>
              <a:gd name="connsiteX2" fmla="*/ 46816955 w 46816955"/>
              <a:gd name="connsiteY2" fmla="*/ 11114 h 21485320"/>
              <a:gd name="connsiteX3" fmla="*/ 46816955 w 46816955"/>
              <a:gd name="connsiteY3" fmla="*/ 7385453 h 21485320"/>
              <a:gd name="connsiteX4" fmla="*/ 46816955 w 46816955"/>
              <a:gd name="connsiteY4" fmla="*/ 7639874 h 21485320"/>
              <a:gd name="connsiteX5" fmla="*/ 46816955 w 46816955"/>
              <a:gd name="connsiteY5" fmla="*/ 8741664 h 21485320"/>
              <a:gd name="connsiteX6" fmla="*/ 46816955 w 46816955"/>
              <a:gd name="connsiteY6" fmla="*/ 20296588 h 21485320"/>
              <a:gd name="connsiteX7" fmla="*/ 46217883 w 46816955"/>
              <a:gd name="connsiteY7" fmla="*/ 20487596 h 21485320"/>
              <a:gd name="connsiteX8" fmla="*/ 14692522 w 46816955"/>
              <a:gd name="connsiteY8" fmla="*/ 16453010 h 21485320"/>
              <a:gd name="connsiteX9" fmla="*/ 0 w 46816955"/>
              <a:gd name="connsiteY9" fmla="*/ 21485320 h 21485320"/>
              <a:gd name="connsiteX10" fmla="*/ 0 w 46816955"/>
              <a:gd name="connsiteY10" fmla="*/ 8741664 h 21485320"/>
              <a:gd name="connsiteX11" fmla="*/ 0 w 46816955"/>
              <a:gd name="connsiteY11" fmla="*/ 7385453 h 21485320"/>
              <a:gd name="connsiteX12" fmla="*/ 0 w 46816955"/>
              <a:gd name="connsiteY12" fmla="*/ 11114 h 21485320"/>
              <a:gd name="connsiteX13" fmla="*/ 20636 w 46816955"/>
              <a:gd name="connsiteY13" fmla="*/ 11114 h 214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16955" h="21485320">
                <a:moveTo>
                  <a:pt x="20636" y="0"/>
                </a:moveTo>
                <a:lnTo>
                  <a:pt x="46816955" y="0"/>
                </a:lnTo>
                <a:lnTo>
                  <a:pt x="46816955" y="11114"/>
                </a:lnTo>
                <a:lnTo>
                  <a:pt x="46816955" y="7385453"/>
                </a:lnTo>
                <a:lnTo>
                  <a:pt x="46816955" y="7639874"/>
                </a:lnTo>
                <a:lnTo>
                  <a:pt x="46816955" y="8741664"/>
                </a:lnTo>
                <a:lnTo>
                  <a:pt x="46816955" y="20296588"/>
                </a:lnTo>
                <a:lnTo>
                  <a:pt x="46217883" y="20487596"/>
                </a:lnTo>
                <a:cubicBezTo>
                  <a:pt x="37375891" y="23076520"/>
                  <a:pt x="26109951" y="16433430"/>
                  <a:pt x="14692522" y="16453010"/>
                </a:cubicBezTo>
                <a:cubicBezTo>
                  <a:pt x="9762267" y="16461466"/>
                  <a:pt x="4803768" y="17712288"/>
                  <a:pt x="0" y="21485320"/>
                </a:cubicBezTo>
                <a:lnTo>
                  <a:pt x="0" y="8741664"/>
                </a:lnTo>
                <a:lnTo>
                  <a:pt x="0" y="7385453"/>
                </a:lnTo>
                <a:lnTo>
                  <a:pt x="0" y="11114"/>
                </a:lnTo>
                <a:lnTo>
                  <a:pt x="20636" y="11114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7" y="3213432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2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endParaRPr lang="en-US" sz="352"/>
          </a:p>
        </p:txBody>
      </p:sp>
      <p:sp>
        <p:nvSpPr>
          <p:cNvPr id="12" name="Shape 132"/>
          <p:cNvSpPr/>
          <p:nvPr/>
        </p:nvSpPr>
        <p:spPr>
          <a:xfrm>
            <a:off x="1062752" y="4458203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hangingPunct="0"/>
            <a:endParaRPr sz="2000" kern="0" dirty="0">
              <a:solidFill>
                <a:schemeClr val="tx2">
                  <a:alpha val="83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941708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43" hangingPunct="0">
              <a:lnSpc>
                <a:spcPct val="70000"/>
              </a:lnSpc>
            </a:pPr>
            <a:r>
              <a:rPr lang="en-US" sz="3000" b="1" kern="0" dirty="0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Logging On</a:t>
            </a:r>
          </a:p>
        </p:txBody>
      </p:sp>
    </p:spTree>
    <p:extLst>
      <p:ext uri="{BB962C8B-B14F-4D97-AF65-F5344CB8AC3E}">
        <p14:creationId xmlns:p14="http://schemas.microsoft.com/office/powerpoint/2010/main" val="523638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769434"/>
            <a:ext cx="3291170" cy="3847171"/>
          </a:xfrm>
        </p:spPr>
        <p:txBody>
          <a:bodyPr>
            <a:normAutofit/>
          </a:bodyPr>
          <a:lstStyle/>
          <a:p>
            <a:r>
              <a:rPr lang="en-US" dirty="0"/>
              <a:t>Once a call is completed, it can be related to an existing case in Salesforce</a:t>
            </a:r>
          </a:p>
          <a:p>
            <a:r>
              <a:rPr lang="en-US" dirty="0"/>
              <a:t>In the call disposition window, potential related cases will come up</a:t>
            </a:r>
          </a:p>
          <a:p>
            <a:r>
              <a:rPr lang="en-US" dirty="0"/>
              <a:t>You can choose one of those or search for a case number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Relating a Call to a Salesforce Case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45F06-9CE6-4E07-93E7-86A318F6F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24" y="688101"/>
            <a:ext cx="4598621" cy="32224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A257B4-83F3-4298-B5A5-9FBB86D57DC6}"/>
              </a:ext>
            </a:extLst>
          </p:cNvPr>
          <p:cNvSpPr/>
          <p:nvPr/>
        </p:nvSpPr>
        <p:spPr>
          <a:xfrm>
            <a:off x="6507804" y="2562022"/>
            <a:ext cx="1245141" cy="3307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4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Freeform 8"/>
          <p:cNvSpPr/>
          <p:nvPr/>
        </p:nvSpPr>
        <p:spPr>
          <a:xfrm>
            <a:off x="-86" y="1"/>
            <a:ext cx="9144000" cy="4196300"/>
          </a:xfrm>
          <a:custGeom>
            <a:avLst/>
            <a:gdLst>
              <a:gd name="connsiteX0" fmla="*/ 20636 w 46816955"/>
              <a:gd name="connsiteY0" fmla="*/ 0 h 21485320"/>
              <a:gd name="connsiteX1" fmla="*/ 46816955 w 46816955"/>
              <a:gd name="connsiteY1" fmla="*/ 0 h 21485320"/>
              <a:gd name="connsiteX2" fmla="*/ 46816955 w 46816955"/>
              <a:gd name="connsiteY2" fmla="*/ 11114 h 21485320"/>
              <a:gd name="connsiteX3" fmla="*/ 46816955 w 46816955"/>
              <a:gd name="connsiteY3" fmla="*/ 7385453 h 21485320"/>
              <a:gd name="connsiteX4" fmla="*/ 46816955 w 46816955"/>
              <a:gd name="connsiteY4" fmla="*/ 7639874 h 21485320"/>
              <a:gd name="connsiteX5" fmla="*/ 46816955 w 46816955"/>
              <a:gd name="connsiteY5" fmla="*/ 8741664 h 21485320"/>
              <a:gd name="connsiteX6" fmla="*/ 46816955 w 46816955"/>
              <a:gd name="connsiteY6" fmla="*/ 20296588 h 21485320"/>
              <a:gd name="connsiteX7" fmla="*/ 46217883 w 46816955"/>
              <a:gd name="connsiteY7" fmla="*/ 20487596 h 21485320"/>
              <a:gd name="connsiteX8" fmla="*/ 14692522 w 46816955"/>
              <a:gd name="connsiteY8" fmla="*/ 16453010 h 21485320"/>
              <a:gd name="connsiteX9" fmla="*/ 0 w 46816955"/>
              <a:gd name="connsiteY9" fmla="*/ 21485320 h 21485320"/>
              <a:gd name="connsiteX10" fmla="*/ 0 w 46816955"/>
              <a:gd name="connsiteY10" fmla="*/ 8741664 h 21485320"/>
              <a:gd name="connsiteX11" fmla="*/ 0 w 46816955"/>
              <a:gd name="connsiteY11" fmla="*/ 7385453 h 21485320"/>
              <a:gd name="connsiteX12" fmla="*/ 0 w 46816955"/>
              <a:gd name="connsiteY12" fmla="*/ 11114 h 21485320"/>
              <a:gd name="connsiteX13" fmla="*/ 20636 w 46816955"/>
              <a:gd name="connsiteY13" fmla="*/ 11114 h 214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16955" h="21485320">
                <a:moveTo>
                  <a:pt x="20636" y="0"/>
                </a:moveTo>
                <a:lnTo>
                  <a:pt x="46816955" y="0"/>
                </a:lnTo>
                <a:lnTo>
                  <a:pt x="46816955" y="11114"/>
                </a:lnTo>
                <a:lnTo>
                  <a:pt x="46816955" y="7385453"/>
                </a:lnTo>
                <a:lnTo>
                  <a:pt x="46816955" y="7639874"/>
                </a:lnTo>
                <a:lnTo>
                  <a:pt x="46816955" y="8741664"/>
                </a:lnTo>
                <a:lnTo>
                  <a:pt x="46816955" y="20296588"/>
                </a:lnTo>
                <a:lnTo>
                  <a:pt x="46217883" y="20487596"/>
                </a:lnTo>
                <a:cubicBezTo>
                  <a:pt x="37375891" y="23076520"/>
                  <a:pt x="26109951" y="16433430"/>
                  <a:pt x="14692522" y="16453010"/>
                </a:cubicBezTo>
                <a:cubicBezTo>
                  <a:pt x="9762267" y="16461466"/>
                  <a:pt x="4803768" y="17712288"/>
                  <a:pt x="0" y="21485320"/>
                </a:cubicBezTo>
                <a:lnTo>
                  <a:pt x="0" y="8741664"/>
                </a:lnTo>
                <a:lnTo>
                  <a:pt x="0" y="7385453"/>
                </a:lnTo>
                <a:lnTo>
                  <a:pt x="0" y="11114"/>
                </a:lnTo>
                <a:lnTo>
                  <a:pt x="20636" y="11114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7" y="3213432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2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endParaRPr lang="en-US" sz="352"/>
          </a:p>
        </p:txBody>
      </p:sp>
      <p:sp>
        <p:nvSpPr>
          <p:cNvPr id="12" name="Shape 132"/>
          <p:cNvSpPr/>
          <p:nvPr/>
        </p:nvSpPr>
        <p:spPr>
          <a:xfrm>
            <a:off x="1062752" y="4458203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hangingPunct="0"/>
            <a:endParaRPr sz="2000" kern="0" dirty="0">
              <a:solidFill>
                <a:schemeClr val="tx2">
                  <a:alpha val="83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941708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43" hangingPunct="0">
              <a:lnSpc>
                <a:spcPct val="70000"/>
              </a:lnSpc>
            </a:pPr>
            <a:r>
              <a:rPr lang="en-US" sz="3000" b="1" kern="0" dirty="0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223067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Reporting Dashboard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7413" y="814037"/>
            <a:ext cx="2560351" cy="40614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Service Level</a:t>
            </a:r>
          </a:p>
          <a:p>
            <a:r>
              <a:rPr lang="en-US" dirty="0"/>
              <a:t>Longest Wait Time</a:t>
            </a:r>
          </a:p>
          <a:p>
            <a:r>
              <a:rPr lang="en-US" dirty="0"/>
              <a:t>Click on any number on the bottom of the dashboard to see: </a:t>
            </a:r>
          </a:p>
          <a:p>
            <a:r>
              <a:rPr lang="en-US" i="1" dirty="0"/>
              <a:t>Who is in Ready</a:t>
            </a:r>
          </a:p>
          <a:p>
            <a:r>
              <a:rPr lang="en-US" i="1" dirty="0"/>
              <a:t>Busy</a:t>
            </a:r>
          </a:p>
          <a:p>
            <a:r>
              <a:rPr lang="en-US" i="1" dirty="0"/>
              <a:t>Away</a:t>
            </a:r>
          </a:p>
          <a:p>
            <a:r>
              <a:rPr lang="en-US" i="1" dirty="0"/>
              <a:t>After Call Work</a:t>
            </a:r>
          </a:p>
          <a:p>
            <a:r>
              <a:rPr lang="en-US" i="1" dirty="0"/>
              <a:t>Calls in Progress</a:t>
            </a:r>
          </a:p>
          <a:p>
            <a:r>
              <a:rPr lang="en-US" i="1" dirty="0"/>
              <a:t>Queued Calls w/ Product Info and Wait Time</a:t>
            </a:r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1FD9069-9227-4413-92F3-E13EE449F2A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979261" y="1094545"/>
            <a:ext cx="6164739" cy="29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3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Freeform 8"/>
          <p:cNvSpPr/>
          <p:nvPr/>
        </p:nvSpPr>
        <p:spPr>
          <a:xfrm>
            <a:off x="-86" y="1"/>
            <a:ext cx="9144000" cy="4196300"/>
          </a:xfrm>
          <a:custGeom>
            <a:avLst/>
            <a:gdLst>
              <a:gd name="connsiteX0" fmla="*/ 20636 w 46816955"/>
              <a:gd name="connsiteY0" fmla="*/ 0 h 21485320"/>
              <a:gd name="connsiteX1" fmla="*/ 46816955 w 46816955"/>
              <a:gd name="connsiteY1" fmla="*/ 0 h 21485320"/>
              <a:gd name="connsiteX2" fmla="*/ 46816955 w 46816955"/>
              <a:gd name="connsiteY2" fmla="*/ 11114 h 21485320"/>
              <a:gd name="connsiteX3" fmla="*/ 46816955 w 46816955"/>
              <a:gd name="connsiteY3" fmla="*/ 7385453 h 21485320"/>
              <a:gd name="connsiteX4" fmla="*/ 46816955 w 46816955"/>
              <a:gd name="connsiteY4" fmla="*/ 7639874 h 21485320"/>
              <a:gd name="connsiteX5" fmla="*/ 46816955 w 46816955"/>
              <a:gd name="connsiteY5" fmla="*/ 8741664 h 21485320"/>
              <a:gd name="connsiteX6" fmla="*/ 46816955 w 46816955"/>
              <a:gd name="connsiteY6" fmla="*/ 20296588 h 21485320"/>
              <a:gd name="connsiteX7" fmla="*/ 46217883 w 46816955"/>
              <a:gd name="connsiteY7" fmla="*/ 20487596 h 21485320"/>
              <a:gd name="connsiteX8" fmla="*/ 14692522 w 46816955"/>
              <a:gd name="connsiteY8" fmla="*/ 16453010 h 21485320"/>
              <a:gd name="connsiteX9" fmla="*/ 0 w 46816955"/>
              <a:gd name="connsiteY9" fmla="*/ 21485320 h 21485320"/>
              <a:gd name="connsiteX10" fmla="*/ 0 w 46816955"/>
              <a:gd name="connsiteY10" fmla="*/ 8741664 h 21485320"/>
              <a:gd name="connsiteX11" fmla="*/ 0 w 46816955"/>
              <a:gd name="connsiteY11" fmla="*/ 7385453 h 21485320"/>
              <a:gd name="connsiteX12" fmla="*/ 0 w 46816955"/>
              <a:gd name="connsiteY12" fmla="*/ 11114 h 21485320"/>
              <a:gd name="connsiteX13" fmla="*/ 20636 w 46816955"/>
              <a:gd name="connsiteY13" fmla="*/ 11114 h 214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16955" h="21485320">
                <a:moveTo>
                  <a:pt x="20636" y="0"/>
                </a:moveTo>
                <a:lnTo>
                  <a:pt x="46816955" y="0"/>
                </a:lnTo>
                <a:lnTo>
                  <a:pt x="46816955" y="11114"/>
                </a:lnTo>
                <a:lnTo>
                  <a:pt x="46816955" y="7385453"/>
                </a:lnTo>
                <a:lnTo>
                  <a:pt x="46816955" y="7639874"/>
                </a:lnTo>
                <a:lnTo>
                  <a:pt x="46816955" y="8741664"/>
                </a:lnTo>
                <a:lnTo>
                  <a:pt x="46816955" y="20296588"/>
                </a:lnTo>
                <a:lnTo>
                  <a:pt x="46217883" y="20487596"/>
                </a:lnTo>
                <a:cubicBezTo>
                  <a:pt x="37375891" y="23076520"/>
                  <a:pt x="26109951" y="16433430"/>
                  <a:pt x="14692522" y="16453010"/>
                </a:cubicBezTo>
                <a:cubicBezTo>
                  <a:pt x="9762267" y="16461466"/>
                  <a:pt x="4803768" y="17712288"/>
                  <a:pt x="0" y="21485320"/>
                </a:cubicBezTo>
                <a:lnTo>
                  <a:pt x="0" y="8741664"/>
                </a:lnTo>
                <a:lnTo>
                  <a:pt x="0" y="7385453"/>
                </a:lnTo>
                <a:lnTo>
                  <a:pt x="0" y="11114"/>
                </a:lnTo>
                <a:lnTo>
                  <a:pt x="20636" y="11114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7" y="3213432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2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endParaRPr lang="en-US" sz="352"/>
          </a:p>
        </p:txBody>
      </p:sp>
      <p:sp>
        <p:nvSpPr>
          <p:cNvPr id="12" name="Shape 132"/>
          <p:cNvSpPr/>
          <p:nvPr/>
        </p:nvSpPr>
        <p:spPr>
          <a:xfrm>
            <a:off x="1062752" y="4458203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hangingPunct="0"/>
            <a:endParaRPr sz="2000" kern="0" dirty="0">
              <a:solidFill>
                <a:schemeClr val="tx2">
                  <a:alpha val="83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941708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43" hangingPunct="0">
              <a:lnSpc>
                <a:spcPct val="70000"/>
              </a:lnSpc>
            </a:pPr>
            <a:r>
              <a:rPr lang="en-US" sz="3000" b="1" kern="0" dirty="0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Voicemail</a:t>
            </a:r>
          </a:p>
        </p:txBody>
      </p:sp>
    </p:spTree>
    <p:extLst>
      <p:ext uri="{BB962C8B-B14F-4D97-AF65-F5344CB8AC3E}">
        <p14:creationId xmlns:p14="http://schemas.microsoft.com/office/powerpoint/2010/main" val="3501057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Voicemail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85507" y="981932"/>
            <a:ext cx="1390570" cy="14450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Listen</a:t>
            </a:r>
          </a:p>
          <a:p>
            <a:r>
              <a:rPr lang="en-US" dirty="0"/>
              <a:t>Assign</a:t>
            </a:r>
          </a:p>
          <a:p>
            <a:r>
              <a:rPr lang="en-US" dirty="0"/>
              <a:t>Resolve</a:t>
            </a:r>
          </a:p>
          <a:p>
            <a:r>
              <a:rPr lang="en-US" dirty="0"/>
              <a:t>Case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598711-E518-49EB-B1FC-45C89487789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0" r="460" b="26026"/>
          <a:stretch/>
        </p:blipFill>
        <p:spPr>
          <a:xfrm>
            <a:off x="2033080" y="828384"/>
            <a:ext cx="6484268" cy="266651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136436-E36D-4043-BDAF-D59E0C09DEB1}"/>
              </a:ext>
            </a:extLst>
          </p:cNvPr>
          <p:cNvSpPr/>
          <p:nvPr/>
        </p:nvSpPr>
        <p:spPr>
          <a:xfrm>
            <a:off x="5233481" y="2665379"/>
            <a:ext cx="204281" cy="5933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8C8BB5-BF6C-4F26-98AB-C3547E2DDC98}"/>
              </a:ext>
            </a:extLst>
          </p:cNvPr>
          <p:cNvSpPr/>
          <p:nvPr/>
        </p:nvSpPr>
        <p:spPr>
          <a:xfrm>
            <a:off x="4260715" y="2665379"/>
            <a:ext cx="204281" cy="59338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5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-1"/>
            <a:ext cx="9143913" cy="5143501"/>
          </a:xfrm>
          <a:prstGeom prst="rect">
            <a:avLst/>
          </a:prstGeom>
          <a:solidFill>
            <a:schemeClr val="bg1">
              <a:alpha val="77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marL="0" marR="0" lvl="0" indent="0" algn="ctr" defTabSz="30954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1138554"/>
            <a:ext cx="7467600" cy="15158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b">
            <a:spAutoFit/>
          </a:bodyPr>
          <a:lstStyle/>
          <a:p>
            <a:pPr marL="0" marR="0" lvl="0" indent="0" algn="ctr" defTabSz="30954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25" normalizeH="0" baseline="0" noProof="0" dirty="0">
                <a:ln w="285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  <a:sym typeface="Helvetica Light"/>
              </a:rPr>
              <a:t>Salesforce Chat and Talkdesk Integration</a:t>
            </a:r>
          </a:p>
        </p:txBody>
      </p:sp>
      <p:sp>
        <p:nvSpPr>
          <p:cNvPr id="17" name="Shape 132"/>
          <p:cNvSpPr/>
          <p:nvPr/>
        </p:nvSpPr>
        <p:spPr>
          <a:xfrm>
            <a:off x="1421296" y="2923737"/>
            <a:ext cx="630140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0" marR="0" lvl="0" indent="0" algn="ctr" defTabSz="35112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  <a:sym typeface="Roboto Regular"/>
              </a:rPr>
              <a:t>Case Management and Best Practices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  <a:sym typeface="Roboto Regular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2551406"/>
            <a:ext cx="9144000" cy="3843797"/>
            <a:chOff x="0" y="8787280"/>
            <a:chExt cx="46816963" cy="19680105"/>
          </a:xfrm>
          <a:solidFill>
            <a:schemeClr val="bg1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0" y="8787280"/>
              <a:ext cx="46816963" cy="19680105"/>
            </a:xfrm>
            <a:custGeom>
              <a:avLst/>
              <a:gdLst>
                <a:gd name="T0" fmla="*/ 0 w 3200"/>
                <a:gd name="T1" fmla="*/ 866 h 1341"/>
                <a:gd name="T2" fmla="*/ 0 w 3200"/>
                <a:gd name="T3" fmla="*/ 901 h 1341"/>
                <a:gd name="T4" fmla="*/ 3200 w 3200"/>
                <a:gd name="T5" fmla="*/ 1043 h 1341"/>
                <a:gd name="T6" fmla="*/ 3200 w 3200"/>
                <a:gd name="T7" fmla="*/ 785 h 1341"/>
                <a:gd name="T8" fmla="*/ 0 w 3200"/>
                <a:gd name="T9" fmla="*/ 866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0" h="1341">
                  <a:moveTo>
                    <a:pt x="0" y="866"/>
                  </a:moveTo>
                  <a:cubicBezTo>
                    <a:pt x="0" y="901"/>
                    <a:pt x="0" y="901"/>
                    <a:pt x="0" y="901"/>
                  </a:cubicBezTo>
                  <a:cubicBezTo>
                    <a:pt x="1318" y="262"/>
                    <a:pt x="2332" y="1341"/>
                    <a:pt x="3200" y="1043"/>
                  </a:cubicBezTo>
                  <a:cubicBezTo>
                    <a:pt x="3200" y="785"/>
                    <a:pt x="3200" y="785"/>
                    <a:pt x="3200" y="785"/>
                  </a:cubicBezTo>
                  <a:cubicBezTo>
                    <a:pt x="2332" y="1084"/>
                    <a:pt x="1106" y="0"/>
                    <a:pt x="0" y="8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8066281" y="15584557"/>
              <a:ext cx="28034062" cy="6921158"/>
            </a:xfrm>
            <a:custGeom>
              <a:avLst/>
              <a:gdLst>
                <a:gd name="T0" fmla="*/ 0 w 1250"/>
                <a:gd name="T1" fmla="*/ 24 h 305"/>
                <a:gd name="T2" fmla="*/ 1250 w 1250"/>
                <a:gd name="T3" fmla="*/ 186 h 305"/>
                <a:gd name="T4" fmla="*/ 0 w 1250"/>
                <a:gd name="T5" fmla="*/ 2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0" h="305">
                  <a:moveTo>
                    <a:pt x="0" y="24"/>
                  </a:moveTo>
                  <a:cubicBezTo>
                    <a:pt x="389" y="21"/>
                    <a:pt x="900" y="305"/>
                    <a:pt x="1250" y="186"/>
                  </a:cubicBezTo>
                  <a:cubicBezTo>
                    <a:pt x="856" y="265"/>
                    <a:pt x="425" y="0"/>
                    <a:pt x="0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4" name="Freeform 131"/>
            <p:cNvSpPr>
              <a:spLocks/>
            </p:cNvSpPr>
            <p:nvPr/>
          </p:nvSpPr>
          <p:spPr bwMode="auto">
            <a:xfrm>
              <a:off x="3717924" y="15576414"/>
              <a:ext cx="33029525" cy="10023476"/>
            </a:xfrm>
            <a:custGeom>
              <a:avLst/>
              <a:gdLst>
                <a:gd name="T0" fmla="*/ 0 w 2509"/>
                <a:gd name="T1" fmla="*/ 418 h 758"/>
                <a:gd name="T2" fmla="*/ 2509 w 2509"/>
                <a:gd name="T3" fmla="*/ 720 h 758"/>
                <a:gd name="T4" fmla="*/ 0 w 2509"/>
                <a:gd name="T5" fmla="*/ 418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09" h="758">
                  <a:moveTo>
                    <a:pt x="0" y="418"/>
                  </a:moveTo>
                  <a:cubicBezTo>
                    <a:pt x="991" y="135"/>
                    <a:pt x="1771" y="758"/>
                    <a:pt x="2509" y="720"/>
                  </a:cubicBezTo>
                  <a:cubicBezTo>
                    <a:pt x="1903" y="705"/>
                    <a:pt x="1113" y="0"/>
                    <a:pt x="0" y="4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114800" y="2757578"/>
            <a:ext cx="91440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223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2" y="769434"/>
            <a:ext cx="8293395" cy="384717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For chat to work, you must be in Lightning or the Support Console view, not the Classic view</a:t>
            </a:r>
          </a:p>
          <a:p>
            <a:pPr>
              <a:spcAft>
                <a:spcPts val="1200"/>
              </a:spcAft>
            </a:pPr>
            <a:r>
              <a:rPr lang="en-US" dirty="0"/>
              <a:t>If you navigate to the Classic view, you will need to re-load the page for chat to work</a:t>
            </a:r>
          </a:p>
          <a:p>
            <a:pPr>
              <a:spcAft>
                <a:spcPts val="1200"/>
              </a:spcAft>
            </a:pPr>
            <a:r>
              <a:rPr lang="en-US" dirty="0"/>
              <a:t>If you do not re-load, chats will still come to you, but when you open them, you will not see the chat window</a:t>
            </a:r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Before You Get Started</a:t>
            </a:r>
          </a:p>
        </p:txBody>
      </p:sp>
    </p:spTree>
    <p:extLst>
      <p:ext uri="{BB962C8B-B14F-4D97-AF65-F5344CB8AC3E}">
        <p14:creationId xmlns:p14="http://schemas.microsoft.com/office/powerpoint/2010/main" val="236377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2" y="769434"/>
            <a:ext cx="8293395" cy="384717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Statuses are linked between Salesforce Chat and Talkdesk</a:t>
            </a:r>
          </a:p>
          <a:p>
            <a:pPr>
              <a:spcAft>
                <a:spcPts val="1200"/>
              </a:spcAft>
            </a:pPr>
            <a:r>
              <a:rPr lang="en-US" dirty="0"/>
              <a:t>You can receive up to 2 chats (and a 3</a:t>
            </a:r>
            <a:r>
              <a:rPr lang="en-US" baseline="30000" dirty="0"/>
              <a:t>rd</a:t>
            </a:r>
            <a:r>
              <a:rPr lang="en-US" dirty="0"/>
              <a:t> if it is transferred to you)</a:t>
            </a:r>
          </a:p>
          <a:p>
            <a:pPr>
              <a:spcAft>
                <a:spcPts val="1200"/>
              </a:spcAft>
            </a:pPr>
            <a:r>
              <a:rPr lang="en-US" dirty="0"/>
              <a:t>If you are actively on a chat, Talkdesk will update your call status so you are unavailable for calls</a:t>
            </a:r>
            <a:r>
              <a:rPr lang="en-US" sz="400" dirty="0"/>
              <a:t>*</a:t>
            </a:r>
          </a:p>
          <a:p>
            <a:pPr>
              <a:spcAft>
                <a:spcPts val="1200"/>
              </a:spcAft>
            </a:pPr>
            <a:r>
              <a:rPr lang="en-US" dirty="0"/>
              <a:t>If you are on a call, Talkdesk will also update your chat status so you are unavailable for chat</a:t>
            </a:r>
            <a:r>
              <a:rPr lang="en-US" sz="400" dirty="0"/>
              <a:t>*</a:t>
            </a:r>
          </a:p>
          <a:p>
            <a:pPr>
              <a:spcAft>
                <a:spcPts val="1200"/>
              </a:spcAft>
            </a:pPr>
            <a:r>
              <a:rPr lang="en-US" sz="400" dirty="0"/>
              <a:t>*Not currently working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Salesforce and Talkdesk Integration</a:t>
            </a:r>
          </a:p>
        </p:txBody>
      </p:sp>
    </p:spTree>
    <p:extLst>
      <p:ext uri="{BB962C8B-B14F-4D97-AF65-F5344CB8AC3E}">
        <p14:creationId xmlns:p14="http://schemas.microsoft.com/office/powerpoint/2010/main" val="108538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2" y="769434"/>
            <a:ext cx="3149747" cy="3847171"/>
          </a:xfrm>
        </p:spPr>
        <p:txBody>
          <a:bodyPr>
            <a:normAutofit/>
          </a:bodyPr>
          <a:lstStyle/>
          <a:p>
            <a:r>
              <a:rPr lang="en-US" dirty="0"/>
              <a:t>For Talkdesk/Chat to sync statuses you must log into Talkdesk via Salesforce-Omni-Channel and then log into the call bar. </a:t>
            </a:r>
          </a:p>
          <a:p>
            <a:r>
              <a:rPr lang="en-US" sz="800" dirty="0"/>
              <a:t>Currently, these are separated.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Logging Into Talkdesk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AC0D18-8654-4AD3-B4C1-6383B9ABC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74" y="927015"/>
            <a:ext cx="2292468" cy="3289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F89E52-86DA-48F6-92C1-DDDFCE53A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84" y="904788"/>
            <a:ext cx="2330570" cy="33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82510"/>
      </p:ext>
    </p:extLst>
  </p:cSld>
  <p:clrMapOvr>
    <a:masterClrMapping/>
  </p:clrMapOvr>
  <p:transition spd="slow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769434"/>
            <a:ext cx="2969650" cy="3847171"/>
          </a:xfrm>
        </p:spPr>
        <p:txBody>
          <a:bodyPr>
            <a:normAutofit fontScale="92500"/>
          </a:bodyPr>
          <a:lstStyle/>
          <a:p>
            <a:r>
              <a:rPr lang="en-US" dirty="0"/>
              <a:t>Complete Talkdesk log-in by logging into </a:t>
            </a:r>
            <a:r>
              <a:rPr lang="en-US" dirty="0" err="1"/>
              <a:t>Talkdesk</a:t>
            </a:r>
            <a:r>
              <a:rPr lang="en-US" dirty="0"/>
              <a:t>, and then the Talkdesk </a:t>
            </a:r>
            <a:r>
              <a:rPr lang="en-US" dirty="0" err="1"/>
              <a:t>Callbar</a:t>
            </a:r>
            <a:r>
              <a:rPr lang="en-US" dirty="0"/>
              <a:t>.</a:t>
            </a:r>
          </a:p>
          <a:p>
            <a:r>
              <a:rPr lang="en-US" dirty="0"/>
              <a:t>By default, logging in will place you in a “not ready” status for both phones and chat.</a:t>
            </a:r>
          </a:p>
          <a:p>
            <a:r>
              <a:rPr lang="en-US" dirty="0"/>
              <a:t>Note: Setting Talkdesk status to “offline” will not update chat but logging out will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Logging Into Talkdesk (cont.)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215D04-4BC6-4F5F-8F52-B6D4BC9BC3B1}"/>
              </a:ext>
            </a:extLst>
          </p:cNvPr>
          <p:cNvSpPr/>
          <p:nvPr/>
        </p:nvSpPr>
        <p:spPr>
          <a:xfrm>
            <a:off x="4199466" y="1292865"/>
            <a:ext cx="264160" cy="461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B42BDF-3DE1-4B7A-852C-536F8BD33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500" y="1159415"/>
            <a:ext cx="1962251" cy="3067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46AFB1-A6DB-468F-B869-F325BD4EE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372" y="1159415"/>
            <a:ext cx="1930499" cy="30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8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</a:t>
            </a:r>
            <a:r>
              <a:rPr lang="en-US" dirty="0" err="1"/>
              <a:t>Talkdesk</a:t>
            </a:r>
            <a:r>
              <a:rPr lang="en-US" dirty="0"/>
              <a:t> Invitation Email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13315" y="1400783"/>
            <a:ext cx="3812769" cy="3060092"/>
          </a:xfrm>
        </p:spPr>
        <p:txBody>
          <a:bodyPr/>
          <a:lstStyle/>
          <a:p>
            <a:r>
              <a:rPr lang="en-US" dirty="0"/>
              <a:t>Click ‘</a:t>
            </a:r>
            <a:r>
              <a:rPr lang="en-US" b="1" dirty="0"/>
              <a:t>Accept Invitation</a:t>
            </a:r>
            <a:r>
              <a:rPr lang="en-US" dirty="0"/>
              <a:t>’</a:t>
            </a:r>
          </a:p>
          <a:p>
            <a:r>
              <a:rPr lang="en-US" dirty="0"/>
              <a:t>Create your account credentials</a:t>
            </a:r>
          </a:p>
          <a:p>
            <a:r>
              <a:rPr lang="en-US" dirty="0"/>
              <a:t>Go to:</a:t>
            </a:r>
          </a:p>
          <a:p>
            <a:r>
              <a:rPr lang="en-US" dirty="0">
                <a:hlinkClick r:id="rId2"/>
              </a:rPr>
              <a:t>https://granicus.mytalkdesk.com</a:t>
            </a:r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598711-E518-49EB-B1FC-45C89487789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69" y="1031132"/>
            <a:ext cx="4026934" cy="3429743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F38F6F-0CEF-4D37-8C97-ABEC4150EA7F}"/>
              </a:ext>
            </a:extLst>
          </p:cNvPr>
          <p:cNvSpPr/>
          <p:nvPr/>
        </p:nvSpPr>
        <p:spPr>
          <a:xfrm>
            <a:off x="5175115" y="2791838"/>
            <a:ext cx="836579" cy="350196"/>
          </a:xfrm>
          <a:prstGeom prst="rect">
            <a:avLst/>
          </a:prstGeom>
          <a:noFill/>
          <a:ln w="38100">
            <a:solidFill>
              <a:srgbClr val="EE2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769434"/>
            <a:ext cx="2969650" cy="3847171"/>
          </a:xfrm>
        </p:spPr>
        <p:txBody>
          <a:bodyPr>
            <a:normAutofit/>
          </a:bodyPr>
          <a:lstStyle/>
          <a:p>
            <a:r>
              <a:rPr lang="en-US" dirty="0"/>
              <a:t>Again, for chat to work, you must be in the Support Console - To take a chat, you must be logged into chat. </a:t>
            </a:r>
          </a:p>
          <a:p>
            <a:r>
              <a:rPr lang="en-US" dirty="0"/>
              <a:t>Click ‘</a:t>
            </a:r>
            <a:r>
              <a:rPr lang="en-US" b="1" dirty="0"/>
              <a:t>Omni Channel</a:t>
            </a:r>
            <a:r>
              <a:rPr lang="en-US" dirty="0"/>
              <a:t>’ in the lower left of your Salesforce screen.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Accessing Chat Status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D26CA0-E821-4C41-8397-C2646EC3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02" y="1013357"/>
            <a:ext cx="2819545" cy="33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769434"/>
            <a:ext cx="2891829" cy="38471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Set your status to ‘</a:t>
            </a:r>
            <a:r>
              <a:rPr lang="en-US" b="1" dirty="0"/>
              <a:t>Ready</a:t>
            </a:r>
            <a:r>
              <a:rPr lang="en-US" dirty="0"/>
              <a:t>’</a:t>
            </a:r>
          </a:p>
          <a:p>
            <a:r>
              <a:rPr lang="en-US" dirty="0"/>
              <a:t>Update your status as needed</a:t>
            </a:r>
          </a:p>
          <a:p>
            <a:r>
              <a:rPr lang="en-US" dirty="0"/>
              <a:t>This will also update your Talkdesk status</a:t>
            </a:r>
          </a:p>
          <a:p>
            <a:r>
              <a:rPr lang="en-US" dirty="0"/>
              <a:t>Note: Setting Chat status to “Offline” will also set Talkdesk to “Offline”  but not vice versa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Accessing Chat Status (cont.)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6E80F8-5B64-42F7-A460-38DB4BE0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72381"/>
            <a:ext cx="2908449" cy="33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7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769434"/>
            <a:ext cx="3193386" cy="384717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Client clicks the ‘Chat with Us’ button on the Contact Support page on the Granicus website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/>
          <a:lstStyle/>
          <a:p>
            <a:r>
              <a:rPr lang="en-US" dirty="0"/>
              <a:t>The Client Experience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45F06-9CE6-4E07-93E7-86A318F6F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248" y="707513"/>
            <a:ext cx="4509118" cy="38019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A257B4-83F3-4298-B5A5-9FBB86D57DC6}"/>
              </a:ext>
            </a:extLst>
          </p:cNvPr>
          <p:cNvSpPr/>
          <p:nvPr/>
        </p:nvSpPr>
        <p:spPr>
          <a:xfrm>
            <a:off x="6685556" y="2471443"/>
            <a:ext cx="1245141" cy="3613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45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769434"/>
            <a:ext cx="3062411" cy="384717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A Granicus Chat Request window pops up </a:t>
            </a:r>
          </a:p>
          <a:p>
            <a:pPr marL="457200" indent="-457200">
              <a:buAutoNum type="arabicPeriod" startAt="2"/>
            </a:pPr>
            <a:r>
              <a:rPr lang="en-US" dirty="0"/>
              <a:t>Client fills out required fields and clicks ‘Chat Now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/>
          <a:lstStyle/>
          <a:p>
            <a:r>
              <a:rPr lang="en-US" dirty="0"/>
              <a:t>The Client Experience (cont.)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23D57-6B3E-4E16-A67A-474CA66B6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813" y="769434"/>
            <a:ext cx="3118010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8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1040860"/>
            <a:ext cx="2687108" cy="3575745"/>
          </a:xfrm>
        </p:spPr>
        <p:txBody>
          <a:bodyPr>
            <a:normAutofit/>
          </a:bodyPr>
          <a:lstStyle/>
          <a:p>
            <a:r>
              <a:rPr lang="en-US" dirty="0"/>
              <a:t>You can preview the subject of a chat by hovering over the chat</a:t>
            </a:r>
          </a:p>
          <a:p>
            <a:r>
              <a:rPr lang="en-US" dirty="0"/>
              <a:t>This will trigger a pop-up of the chat details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/>
          <a:lstStyle/>
          <a:p>
            <a:r>
              <a:rPr lang="en-US" dirty="0"/>
              <a:t>Accepting a Chat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E222E-C93C-448B-BB55-DB95B9671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241" y="1040860"/>
            <a:ext cx="4870700" cy="33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6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769434"/>
            <a:ext cx="3251752" cy="384717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When a chat comes in, a window will pop up from Omni-Channel</a:t>
            </a:r>
          </a:p>
          <a:p>
            <a:pPr marL="457200" indent="-457200">
              <a:buAutoNum type="arabicPeriod"/>
            </a:pPr>
            <a:r>
              <a:rPr lang="en-US" dirty="0"/>
              <a:t>Click ‘Accept’ to take the chat, or ‘Decline’ to decline it.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/>
          <a:lstStyle/>
          <a:p>
            <a:r>
              <a:rPr lang="en-US" dirty="0"/>
              <a:t>Accepting a Chat (cont.)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D29E1F-860D-4810-9C13-114113B1C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131" y="901614"/>
            <a:ext cx="2209914" cy="33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0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3" y="769434"/>
            <a:ext cx="3913233" cy="384717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If no agents accept the chat, the client will receive a message saying there are no agents available. </a:t>
            </a:r>
          </a:p>
          <a:p>
            <a:pPr marL="457200" indent="-457200">
              <a:buAutoNum type="arabicPeriod" startAt="3"/>
            </a:pPr>
            <a:r>
              <a:rPr lang="en-US" dirty="0"/>
              <a:t>They can then create a case from the chat details they submitted.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/>
          <a:lstStyle/>
          <a:p>
            <a:r>
              <a:rPr lang="en-US" dirty="0"/>
              <a:t>Accepting a Chat (cont.)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5556E-162C-468C-A26D-FB2CBBE3D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35" y="612523"/>
            <a:ext cx="3275530" cy="39184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D01024-281D-4B0A-BDDD-CBA65D094985}"/>
              </a:ext>
            </a:extLst>
          </p:cNvPr>
          <p:cNvSpPr/>
          <p:nvPr/>
        </p:nvSpPr>
        <p:spPr>
          <a:xfrm>
            <a:off x="5146075" y="3967949"/>
            <a:ext cx="1750836" cy="5081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46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4" y="769434"/>
            <a:ext cx="3251752" cy="384717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When a chat is started, all clients receive the following message:</a:t>
            </a:r>
          </a:p>
          <a:p>
            <a:r>
              <a:rPr lang="en-US" i="1" dirty="0"/>
              <a:t>Thank you for contacting Granicus support. My name is [your name] and I will be assisting you today. Give me a moment to review your information.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/>
          <a:lstStyle/>
          <a:p>
            <a:r>
              <a:rPr lang="en-US" dirty="0"/>
              <a:t>During a Chat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CC991D-5713-4A71-8104-89939211C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486" y="1119422"/>
            <a:ext cx="5717710" cy="21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3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4" y="769434"/>
            <a:ext cx="2965768" cy="400439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To transfer a chat to another agent, click the blue transfer icon in the upper left of the chat window</a:t>
            </a:r>
          </a:p>
          <a:p>
            <a:pPr>
              <a:spcAft>
                <a:spcPts val="1200"/>
              </a:spcAft>
            </a:pPr>
            <a:r>
              <a:rPr lang="en-US" dirty="0"/>
              <a:t>You can summarize the issue and let the agent know why you’re transferring the chat in the Message box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507" y="190499"/>
            <a:ext cx="8333191" cy="361371"/>
          </a:xfrm>
        </p:spPr>
        <p:txBody>
          <a:bodyPr/>
          <a:lstStyle/>
          <a:p>
            <a:r>
              <a:rPr lang="en-US" dirty="0"/>
              <a:t>Transferring a Chat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542780-BBD0-4CF8-815E-3313BB517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659" y="1181936"/>
            <a:ext cx="2844946" cy="3105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136747-75CA-42EF-8877-FE066E9D0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605" y="1206809"/>
            <a:ext cx="2692538" cy="29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5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Freeform 8"/>
          <p:cNvSpPr/>
          <p:nvPr/>
        </p:nvSpPr>
        <p:spPr>
          <a:xfrm>
            <a:off x="-86" y="1"/>
            <a:ext cx="9144000" cy="4196300"/>
          </a:xfrm>
          <a:custGeom>
            <a:avLst/>
            <a:gdLst>
              <a:gd name="connsiteX0" fmla="*/ 20636 w 46816955"/>
              <a:gd name="connsiteY0" fmla="*/ 0 h 21485320"/>
              <a:gd name="connsiteX1" fmla="*/ 46816955 w 46816955"/>
              <a:gd name="connsiteY1" fmla="*/ 0 h 21485320"/>
              <a:gd name="connsiteX2" fmla="*/ 46816955 w 46816955"/>
              <a:gd name="connsiteY2" fmla="*/ 11114 h 21485320"/>
              <a:gd name="connsiteX3" fmla="*/ 46816955 w 46816955"/>
              <a:gd name="connsiteY3" fmla="*/ 7385453 h 21485320"/>
              <a:gd name="connsiteX4" fmla="*/ 46816955 w 46816955"/>
              <a:gd name="connsiteY4" fmla="*/ 7639874 h 21485320"/>
              <a:gd name="connsiteX5" fmla="*/ 46816955 w 46816955"/>
              <a:gd name="connsiteY5" fmla="*/ 8741664 h 21485320"/>
              <a:gd name="connsiteX6" fmla="*/ 46816955 w 46816955"/>
              <a:gd name="connsiteY6" fmla="*/ 20296588 h 21485320"/>
              <a:gd name="connsiteX7" fmla="*/ 46217883 w 46816955"/>
              <a:gd name="connsiteY7" fmla="*/ 20487596 h 21485320"/>
              <a:gd name="connsiteX8" fmla="*/ 14692522 w 46816955"/>
              <a:gd name="connsiteY8" fmla="*/ 16453010 h 21485320"/>
              <a:gd name="connsiteX9" fmla="*/ 0 w 46816955"/>
              <a:gd name="connsiteY9" fmla="*/ 21485320 h 21485320"/>
              <a:gd name="connsiteX10" fmla="*/ 0 w 46816955"/>
              <a:gd name="connsiteY10" fmla="*/ 8741664 h 21485320"/>
              <a:gd name="connsiteX11" fmla="*/ 0 w 46816955"/>
              <a:gd name="connsiteY11" fmla="*/ 7385453 h 21485320"/>
              <a:gd name="connsiteX12" fmla="*/ 0 w 46816955"/>
              <a:gd name="connsiteY12" fmla="*/ 11114 h 21485320"/>
              <a:gd name="connsiteX13" fmla="*/ 20636 w 46816955"/>
              <a:gd name="connsiteY13" fmla="*/ 11114 h 214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16955" h="21485320">
                <a:moveTo>
                  <a:pt x="20636" y="0"/>
                </a:moveTo>
                <a:lnTo>
                  <a:pt x="46816955" y="0"/>
                </a:lnTo>
                <a:lnTo>
                  <a:pt x="46816955" y="11114"/>
                </a:lnTo>
                <a:lnTo>
                  <a:pt x="46816955" y="7385453"/>
                </a:lnTo>
                <a:lnTo>
                  <a:pt x="46816955" y="7639874"/>
                </a:lnTo>
                <a:lnTo>
                  <a:pt x="46816955" y="8741664"/>
                </a:lnTo>
                <a:lnTo>
                  <a:pt x="46816955" y="20296588"/>
                </a:lnTo>
                <a:lnTo>
                  <a:pt x="46217883" y="20487596"/>
                </a:lnTo>
                <a:cubicBezTo>
                  <a:pt x="37375891" y="23076520"/>
                  <a:pt x="26109951" y="16433430"/>
                  <a:pt x="14692522" y="16453010"/>
                </a:cubicBezTo>
                <a:cubicBezTo>
                  <a:pt x="9762267" y="16461466"/>
                  <a:pt x="4803768" y="17712288"/>
                  <a:pt x="0" y="21485320"/>
                </a:cubicBezTo>
                <a:lnTo>
                  <a:pt x="0" y="8741664"/>
                </a:lnTo>
                <a:lnTo>
                  <a:pt x="0" y="7385453"/>
                </a:lnTo>
                <a:lnTo>
                  <a:pt x="0" y="11114"/>
                </a:lnTo>
                <a:lnTo>
                  <a:pt x="20636" y="11114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marL="0" marR="0" lvl="0" indent="0" algn="ctr" defTabSz="30954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7" y="3213432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marL="0" marR="0" lvl="0" indent="0" algn="ctr" defTabSz="30954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2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Shape 132"/>
          <p:cNvSpPr/>
          <p:nvPr/>
        </p:nvSpPr>
        <p:spPr>
          <a:xfrm>
            <a:off x="1062752" y="4458203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0" marR="0" lvl="0" indent="0" algn="l" defTabSz="351129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01B2C">
                  <a:alpha val="83000"/>
                </a:srgbClr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  <a:sym typeface="Robo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941708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lvl="0" indent="0" algn="ctr" defTabSz="309543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EE2845"/>
                </a:solidFill>
                <a:effectLst/>
                <a:uLnTx/>
                <a:uFillTx/>
                <a:latin typeface="Century Gothic" panose="020F0302020204030204"/>
                <a:ea typeface="Arial" charset="0"/>
                <a:cs typeface="Segoe UI" panose="020B0502040204020203" pitchFamily="34" charset="0"/>
                <a:sym typeface="Helvetica Light"/>
              </a:rPr>
              <a:t>Chat Etiquette</a:t>
            </a:r>
          </a:p>
        </p:txBody>
      </p:sp>
    </p:spTree>
    <p:extLst>
      <p:ext uri="{BB962C8B-B14F-4D97-AF65-F5344CB8AC3E}">
        <p14:creationId xmlns:p14="http://schemas.microsoft.com/office/powerpoint/2010/main" val="27970913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Insalling</a:t>
            </a:r>
            <a:r>
              <a:rPr lang="en-US" dirty="0"/>
              <a:t> </a:t>
            </a:r>
            <a:r>
              <a:rPr lang="en-US" dirty="0" err="1"/>
              <a:t>Callbar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40366" y="1222882"/>
            <a:ext cx="3812769" cy="30600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Download </a:t>
            </a:r>
            <a:r>
              <a:rPr lang="en-US" dirty="0" err="1"/>
              <a:t>Callbar</a:t>
            </a:r>
            <a:r>
              <a:rPr lang="en-US" dirty="0"/>
              <a:t> at:</a:t>
            </a:r>
          </a:p>
          <a:p>
            <a:r>
              <a:rPr lang="en-US" sz="1500" dirty="0">
                <a:hlinkClick r:id="rId2"/>
              </a:rPr>
              <a:t>https://downloadcallbar.talkdesk.com/download.html</a:t>
            </a:r>
            <a:endParaRPr lang="en-US" sz="1500" dirty="0"/>
          </a:p>
          <a:p>
            <a:r>
              <a:rPr lang="en-US" dirty="0"/>
              <a:t>Type Granicus before ‘.mytalkdesk.com’</a:t>
            </a:r>
          </a:p>
          <a:p>
            <a:r>
              <a:rPr lang="en-US" dirty="0"/>
              <a:t>Click ‘Next’ to enter login credentials</a:t>
            </a:r>
          </a:p>
          <a:p>
            <a:r>
              <a:rPr lang="en-US" b="1" dirty="0"/>
              <a:t>Pro tip: </a:t>
            </a:r>
            <a:r>
              <a:rPr lang="en-US" i="1" dirty="0"/>
              <a:t>Pin the </a:t>
            </a:r>
            <a:r>
              <a:rPr lang="en-US" i="1" dirty="0" err="1"/>
              <a:t>Callbar</a:t>
            </a:r>
            <a:r>
              <a:rPr lang="en-US" i="1" dirty="0"/>
              <a:t> app to your task bar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598711-E518-49EB-B1FC-45C89487789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15" y="1031132"/>
            <a:ext cx="2156041" cy="342974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BB0BF2-302D-4666-BC36-491CF43676E0}"/>
              </a:ext>
            </a:extLst>
          </p:cNvPr>
          <p:cNvSpPr/>
          <p:nvPr/>
        </p:nvSpPr>
        <p:spPr>
          <a:xfrm>
            <a:off x="5428034" y="2256817"/>
            <a:ext cx="1274323" cy="496111"/>
          </a:xfrm>
          <a:prstGeom prst="rect">
            <a:avLst/>
          </a:prstGeom>
          <a:noFill/>
          <a:ln w="38100">
            <a:solidFill>
              <a:srgbClr val="EE2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17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2" y="769434"/>
            <a:ext cx="8293395" cy="384717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While some clients will become very conversational in tone, treating it much like a slack conversation among coworkers, we should remain professional: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Avoid “text speech” like “LOL” or “OMG”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Be mindful of making jokes (especially sarcasm); tone is not well conveyed in a chat and is easy to misunderstand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Use simple emojis (</a:t>
            </a:r>
            <a:r>
              <a:rPr lang="en-US" dirty="0">
                <a:sym typeface="Wingdings" panose="05000000000000000000" pitchFamily="2" charset="2"/>
              </a:rPr>
              <a:t>) sparingly</a:t>
            </a:r>
            <a:endParaRPr lang="en-US" dirty="0"/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General Guidelines on Chat Etiquette</a:t>
            </a:r>
          </a:p>
        </p:txBody>
      </p:sp>
    </p:spTree>
    <p:extLst>
      <p:ext uri="{BB962C8B-B14F-4D97-AF65-F5344CB8AC3E}">
        <p14:creationId xmlns:p14="http://schemas.microsoft.com/office/powerpoint/2010/main" val="3864337226"/>
      </p:ext>
    </p:extLst>
  </p:cSld>
  <p:clrMapOvr>
    <a:masterClrMapping/>
  </p:clrMapOvr>
  <p:transition spd="slow">
    <p:comb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25302" y="769434"/>
            <a:ext cx="8293395" cy="3847171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Update the client periodically to keep the client engaged. (Also keeps chat from timing out)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If client struggles to understand or the issue is complex, suggest a phone call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If the issue cannot be resolved on the chat, let client know a case is being created and you will follow up via email or phone, per their preference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Confirm with the client that it is OK to end the chat: </a:t>
            </a:r>
          </a:p>
          <a:p>
            <a:pPr lvl="0"/>
            <a:r>
              <a:rPr lang="en-US" i="1" dirty="0"/>
              <a:t>Thank you for reaching out today and I hope I’ve been able to address all of your questions. Is there anything else I can assist with today before ending this chat? </a:t>
            </a:r>
          </a:p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9390E9F-C2A0-4289-80BC-BAA62E63C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Managing the Chat</a:t>
            </a:r>
          </a:p>
        </p:txBody>
      </p:sp>
    </p:spTree>
    <p:extLst>
      <p:ext uri="{BB962C8B-B14F-4D97-AF65-F5344CB8AC3E}">
        <p14:creationId xmlns:p14="http://schemas.microsoft.com/office/powerpoint/2010/main" val="418123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8" name="Freeform 7"/>
          <p:cNvSpPr/>
          <p:nvPr/>
        </p:nvSpPr>
        <p:spPr>
          <a:xfrm>
            <a:off x="87" y="3213432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2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endParaRPr lang="en-US" sz="352"/>
          </a:p>
        </p:txBody>
      </p:sp>
      <p:sp>
        <p:nvSpPr>
          <p:cNvPr id="12" name="Shape 132"/>
          <p:cNvSpPr/>
          <p:nvPr/>
        </p:nvSpPr>
        <p:spPr>
          <a:xfrm>
            <a:off x="1062752" y="4196301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hangingPunct="0"/>
            <a:endParaRPr sz="2000" kern="0" dirty="0">
              <a:solidFill>
                <a:schemeClr val="tx2">
                  <a:alpha val="83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687" y="3834664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43" hangingPunct="0">
              <a:lnSpc>
                <a:spcPct val="70000"/>
              </a:lnSpc>
            </a:pPr>
            <a:r>
              <a:rPr lang="en-US" sz="3000" b="1" kern="0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Questions?</a:t>
            </a:r>
            <a:endParaRPr lang="en-US" sz="3000" b="1" kern="0" dirty="0">
              <a:solidFill>
                <a:schemeClr val="accent1"/>
              </a:solidFill>
              <a:latin typeface="+mj-lt"/>
              <a:ea typeface="Arial" charset="0"/>
              <a:cs typeface="Segoe UI" panose="020B0502040204020203" pitchFamily="34" charset="0"/>
              <a:sym typeface="Helvetica Light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48D94A2B-F8BF-4C68-A775-72AE83DCBDEB}"/>
              </a:ext>
            </a:extLst>
          </p:cNvPr>
          <p:cNvSpPr/>
          <p:nvPr/>
        </p:nvSpPr>
        <p:spPr>
          <a:xfrm>
            <a:off x="-86" y="1"/>
            <a:ext cx="9144000" cy="4196300"/>
          </a:xfrm>
          <a:custGeom>
            <a:avLst/>
            <a:gdLst>
              <a:gd name="connsiteX0" fmla="*/ 20636 w 46816955"/>
              <a:gd name="connsiteY0" fmla="*/ 0 h 21485320"/>
              <a:gd name="connsiteX1" fmla="*/ 46816955 w 46816955"/>
              <a:gd name="connsiteY1" fmla="*/ 0 h 21485320"/>
              <a:gd name="connsiteX2" fmla="*/ 46816955 w 46816955"/>
              <a:gd name="connsiteY2" fmla="*/ 11114 h 21485320"/>
              <a:gd name="connsiteX3" fmla="*/ 46816955 w 46816955"/>
              <a:gd name="connsiteY3" fmla="*/ 7385453 h 21485320"/>
              <a:gd name="connsiteX4" fmla="*/ 46816955 w 46816955"/>
              <a:gd name="connsiteY4" fmla="*/ 7639874 h 21485320"/>
              <a:gd name="connsiteX5" fmla="*/ 46816955 w 46816955"/>
              <a:gd name="connsiteY5" fmla="*/ 8741664 h 21485320"/>
              <a:gd name="connsiteX6" fmla="*/ 46816955 w 46816955"/>
              <a:gd name="connsiteY6" fmla="*/ 20296588 h 21485320"/>
              <a:gd name="connsiteX7" fmla="*/ 46217883 w 46816955"/>
              <a:gd name="connsiteY7" fmla="*/ 20487596 h 21485320"/>
              <a:gd name="connsiteX8" fmla="*/ 14692522 w 46816955"/>
              <a:gd name="connsiteY8" fmla="*/ 16453010 h 21485320"/>
              <a:gd name="connsiteX9" fmla="*/ 0 w 46816955"/>
              <a:gd name="connsiteY9" fmla="*/ 21485320 h 21485320"/>
              <a:gd name="connsiteX10" fmla="*/ 0 w 46816955"/>
              <a:gd name="connsiteY10" fmla="*/ 8741664 h 21485320"/>
              <a:gd name="connsiteX11" fmla="*/ 0 w 46816955"/>
              <a:gd name="connsiteY11" fmla="*/ 7385453 h 21485320"/>
              <a:gd name="connsiteX12" fmla="*/ 0 w 46816955"/>
              <a:gd name="connsiteY12" fmla="*/ 11114 h 21485320"/>
              <a:gd name="connsiteX13" fmla="*/ 20636 w 46816955"/>
              <a:gd name="connsiteY13" fmla="*/ 11114 h 214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16955" h="21485320">
                <a:moveTo>
                  <a:pt x="20636" y="0"/>
                </a:moveTo>
                <a:lnTo>
                  <a:pt x="46816955" y="0"/>
                </a:lnTo>
                <a:lnTo>
                  <a:pt x="46816955" y="11114"/>
                </a:lnTo>
                <a:lnTo>
                  <a:pt x="46816955" y="7385453"/>
                </a:lnTo>
                <a:lnTo>
                  <a:pt x="46816955" y="7639874"/>
                </a:lnTo>
                <a:lnTo>
                  <a:pt x="46816955" y="8741664"/>
                </a:lnTo>
                <a:lnTo>
                  <a:pt x="46816955" y="20296588"/>
                </a:lnTo>
                <a:lnTo>
                  <a:pt x="46217883" y="20487596"/>
                </a:lnTo>
                <a:cubicBezTo>
                  <a:pt x="37375891" y="23076520"/>
                  <a:pt x="26109951" y="16433430"/>
                  <a:pt x="14692522" y="16453010"/>
                </a:cubicBezTo>
                <a:cubicBezTo>
                  <a:pt x="9762267" y="16461466"/>
                  <a:pt x="4803768" y="17712288"/>
                  <a:pt x="0" y="21485320"/>
                </a:cubicBezTo>
                <a:lnTo>
                  <a:pt x="0" y="8741664"/>
                </a:lnTo>
                <a:lnTo>
                  <a:pt x="0" y="7385453"/>
                </a:lnTo>
                <a:lnTo>
                  <a:pt x="0" y="11114"/>
                </a:lnTo>
                <a:lnTo>
                  <a:pt x="20636" y="11114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106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Freeform 8"/>
          <p:cNvSpPr/>
          <p:nvPr/>
        </p:nvSpPr>
        <p:spPr>
          <a:xfrm>
            <a:off x="-86" y="1"/>
            <a:ext cx="9144000" cy="4196300"/>
          </a:xfrm>
          <a:custGeom>
            <a:avLst/>
            <a:gdLst>
              <a:gd name="connsiteX0" fmla="*/ 20636 w 46816955"/>
              <a:gd name="connsiteY0" fmla="*/ 0 h 21485320"/>
              <a:gd name="connsiteX1" fmla="*/ 46816955 w 46816955"/>
              <a:gd name="connsiteY1" fmla="*/ 0 h 21485320"/>
              <a:gd name="connsiteX2" fmla="*/ 46816955 w 46816955"/>
              <a:gd name="connsiteY2" fmla="*/ 11114 h 21485320"/>
              <a:gd name="connsiteX3" fmla="*/ 46816955 w 46816955"/>
              <a:gd name="connsiteY3" fmla="*/ 7385453 h 21485320"/>
              <a:gd name="connsiteX4" fmla="*/ 46816955 w 46816955"/>
              <a:gd name="connsiteY4" fmla="*/ 7639874 h 21485320"/>
              <a:gd name="connsiteX5" fmla="*/ 46816955 w 46816955"/>
              <a:gd name="connsiteY5" fmla="*/ 8741664 h 21485320"/>
              <a:gd name="connsiteX6" fmla="*/ 46816955 w 46816955"/>
              <a:gd name="connsiteY6" fmla="*/ 20296588 h 21485320"/>
              <a:gd name="connsiteX7" fmla="*/ 46217883 w 46816955"/>
              <a:gd name="connsiteY7" fmla="*/ 20487596 h 21485320"/>
              <a:gd name="connsiteX8" fmla="*/ 14692522 w 46816955"/>
              <a:gd name="connsiteY8" fmla="*/ 16453010 h 21485320"/>
              <a:gd name="connsiteX9" fmla="*/ 0 w 46816955"/>
              <a:gd name="connsiteY9" fmla="*/ 21485320 h 21485320"/>
              <a:gd name="connsiteX10" fmla="*/ 0 w 46816955"/>
              <a:gd name="connsiteY10" fmla="*/ 8741664 h 21485320"/>
              <a:gd name="connsiteX11" fmla="*/ 0 w 46816955"/>
              <a:gd name="connsiteY11" fmla="*/ 7385453 h 21485320"/>
              <a:gd name="connsiteX12" fmla="*/ 0 w 46816955"/>
              <a:gd name="connsiteY12" fmla="*/ 11114 h 21485320"/>
              <a:gd name="connsiteX13" fmla="*/ 20636 w 46816955"/>
              <a:gd name="connsiteY13" fmla="*/ 11114 h 214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16955" h="21485320">
                <a:moveTo>
                  <a:pt x="20636" y="0"/>
                </a:moveTo>
                <a:lnTo>
                  <a:pt x="46816955" y="0"/>
                </a:lnTo>
                <a:lnTo>
                  <a:pt x="46816955" y="11114"/>
                </a:lnTo>
                <a:lnTo>
                  <a:pt x="46816955" y="7385453"/>
                </a:lnTo>
                <a:lnTo>
                  <a:pt x="46816955" y="7639874"/>
                </a:lnTo>
                <a:lnTo>
                  <a:pt x="46816955" y="8741664"/>
                </a:lnTo>
                <a:lnTo>
                  <a:pt x="46816955" y="20296588"/>
                </a:lnTo>
                <a:lnTo>
                  <a:pt x="46217883" y="20487596"/>
                </a:lnTo>
                <a:cubicBezTo>
                  <a:pt x="37375891" y="23076520"/>
                  <a:pt x="26109951" y="16433430"/>
                  <a:pt x="14692522" y="16453010"/>
                </a:cubicBezTo>
                <a:cubicBezTo>
                  <a:pt x="9762267" y="16461466"/>
                  <a:pt x="4803768" y="17712288"/>
                  <a:pt x="0" y="21485320"/>
                </a:cubicBezTo>
                <a:lnTo>
                  <a:pt x="0" y="8741664"/>
                </a:lnTo>
                <a:lnTo>
                  <a:pt x="0" y="7385453"/>
                </a:lnTo>
                <a:lnTo>
                  <a:pt x="0" y="11114"/>
                </a:lnTo>
                <a:lnTo>
                  <a:pt x="20636" y="11114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marL="0" marR="0" lvl="0" indent="0" algn="ctr" defTabSz="30954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7" y="3213432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marL="0" marR="0" lvl="0" indent="0" algn="ctr" defTabSz="30954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2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2" name="Shape 132"/>
          <p:cNvSpPr/>
          <p:nvPr/>
        </p:nvSpPr>
        <p:spPr>
          <a:xfrm>
            <a:off x="1062752" y="4458203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0" marR="0" lvl="0" indent="0" algn="l" defTabSz="351129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01B2C">
                  <a:alpha val="83000"/>
                </a:srgbClr>
              </a:solidFill>
              <a:effectLst/>
              <a:uLnTx/>
              <a:uFillTx/>
              <a:latin typeface="Century Gothic" charset="0"/>
              <a:ea typeface="Century Gothic" charset="0"/>
              <a:cs typeface="Century Gothic" charset="0"/>
              <a:sym typeface="Robo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941708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lvl="0" indent="0" algn="ctr" defTabSz="309543" rtl="0" eaLnBrk="1" fontAlgn="auto" latinLnBrk="0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EE2845"/>
                </a:solidFill>
                <a:effectLst/>
                <a:uLnTx/>
                <a:uFillTx/>
                <a:latin typeface="Century Gothic" panose="020F0302020204030204"/>
                <a:ea typeface="Arial" charset="0"/>
                <a:cs typeface="Segoe UI" panose="020B0502040204020203" pitchFamily="34" charset="0"/>
                <a:sym typeface="Helvetica Ligh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4423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6">
            <a:extLst>
              <a:ext uri="{FF2B5EF4-FFF2-40B4-BE49-F238E27FC236}">
                <a16:creationId xmlns:a16="http://schemas.microsoft.com/office/drawing/2014/main" id="{F733CC0E-468D-4EEC-8D97-CD9435B8C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0" y="0"/>
            <a:ext cx="9144000" cy="4784856"/>
          </a:xfrm>
          <a:custGeom>
            <a:avLst/>
            <a:gdLst>
              <a:gd name="connsiteX0" fmla="*/ 20636 w 46816955"/>
              <a:gd name="connsiteY0" fmla="*/ 0 h 21485320"/>
              <a:gd name="connsiteX1" fmla="*/ 46816955 w 46816955"/>
              <a:gd name="connsiteY1" fmla="*/ 0 h 21485320"/>
              <a:gd name="connsiteX2" fmla="*/ 46816955 w 46816955"/>
              <a:gd name="connsiteY2" fmla="*/ 11114 h 21485320"/>
              <a:gd name="connsiteX3" fmla="*/ 46816955 w 46816955"/>
              <a:gd name="connsiteY3" fmla="*/ 7385453 h 21485320"/>
              <a:gd name="connsiteX4" fmla="*/ 46816955 w 46816955"/>
              <a:gd name="connsiteY4" fmla="*/ 7639874 h 21485320"/>
              <a:gd name="connsiteX5" fmla="*/ 46816955 w 46816955"/>
              <a:gd name="connsiteY5" fmla="*/ 8741664 h 21485320"/>
              <a:gd name="connsiteX6" fmla="*/ 46816955 w 46816955"/>
              <a:gd name="connsiteY6" fmla="*/ 20296588 h 21485320"/>
              <a:gd name="connsiteX7" fmla="*/ 46217883 w 46816955"/>
              <a:gd name="connsiteY7" fmla="*/ 20487596 h 21485320"/>
              <a:gd name="connsiteX8" fmla="*/ 14692522 w 46816955"/>
              <a:gd name="connsiteY8" fmla="*/ 16453010 h 21485320"/>
              <a:gd name="connsiteX9" fmla="*/ 0 w 46816955"/>
              <a:gd name="connsiteY9" fmla="*/ 21485320 h 21485320"/>
              <a:gd name="connsiteX10" fmla="*/ 0 w 46816955"/>
              <a:gd name="connsiteY10" fmla="*/ 8741664 h 21485320"/>
              <a:gd name="connsiteX11" fmla="*/ 0 w 46816955"/>
              <a:gd name="connsiteY11" fmla="*/ 7385453 h 21485320"/>
              <a:gd name="connsiteX12" fmla="*/ 0 w 46816955"/>
              <a:gd name="connsiteY12" fmla="*/ 11114 h 21485320"/>
              <a:gd name="connsiteX13" fmla="*/ 20636 w 46816955"/>
              <a:gd name="connsiteY13" fmla="*/ 11114 h 214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16955" h="21485320">
                <a:moveTo>
                  <a:pt x="20636" y="0"/>
                </a:moveTo>
                <a:lnTo>
                  <a:pt x="46816955" y="0"/>
                </a:lnTo>
                <a:lnTo>
                  <a:pt x="46816955" y="11114"/>
                </a:lnTo>
                <a:lnTo>
                  <a:pt x="46816955" y="7385453"/>
                </a:lnTo>
                <a:lnTo>
                  <a:pt x="46816955" y="7639874"/>
                </a:lnTo>
                <a:lnTo>
                  <a:pt x="46816955" y="8741664"/>
                </a:lnTo>
                <a:lnTo>
                  <a:pt x="46816955" y="20296588"/>
                </a:lnTo>
                <a:lnTo>
                  <a:pt x="46217883" y="20487596"/>
                </a:lnTo>
                <a:cubicBezTo>
                  <a:pt x="37375891" y="23076520"/>
                  <a:pt x="26109951" y="16433430"/>
                  <a:pt x="14692522" y="16453010"/>
                </a:cubicBezTo>
                <a:cubicBezTo>
                  <a:pt x="9762267" y="16461466"/>
                  <a:pt x="4803768" y="17712288"/>
                  <a:pt x="0" y="21485320"/>
                </a:cubicBezTo>
                <a:lnTo>
                  <a:pt x="0" y="8741664"/>
                </a:lnTo>
                <a:lnTo>
                  <a:pt x="0" y="7385453"/>
                </a:lnTo>
                <a:lnTo>
                  <a:pt x="0" y="11114"/>
                </a:lnTo>
                <a:lnTo>
                  <a:pt x="20636" y="11114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6E6C953-13C1-4924-BFE5-8F42FACB2C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86" y="-993242"/>
            <a:ext cx="5188008" cy="6136742"/>
          </a:xfrm>
        </p:spPr>
      </p:pic>
      <p:sp>
        <p:nvSpPr>
          <p:cNvPr id="8" name="Freeform 7"/>
          <p:cNvSpPr/>
          <p:nvPr/>
        </p:nvSpPr>
        <p:spPr>
          <a:xfrm>
            <a:off x="87" y="3213432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2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endParaRPr lang="en-US" sz="352"/>
          </a:p>
        </p:txBody>
      </p:sp>
      <p:sp>
        <p:nvSpPr>
          <p:cNvPr id="12" name="Shape 132"/>
          <p:cNvSpPr/>
          <p:nvPr/>
        </p:nvSpPr>
        <p:spPr>
          <a:xfrm>
            <a:off x="1062752" y="4458203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hangingPunct="0"/>
            <a:endParaRPr sz="2000" kern="0" dirty="0">
              <a:solidFill>
                <a:schemeClr val="tx2">
                  <a:alpha val="83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941708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43" hangingPunct="0">
              <a:lnSpc>
                <a:spcPct val="70000"/>
              </a:lnSpc>
            </a:pPr>
            <a:r>
              <a:rPr lang="en-US" sz="3000" b="1" kern="0" dirty="0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Your Headset</a:t>
            </a:r>
          </a:p>
        </p:txBody>
      </p:sp>
    </p:spTree>
    <p:extLst>
      <p:ext uri="{BB962C8B-B14F-4D97-AF65-F5344CB8AC3E}">
        <p14:creationId xmlns:p14="http://schemas.microsoft.com/office/powerpoint/2010/main" val="384076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Your Headset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13315" y="1115122"/>
            <a:ext cx="3812769" cy="3345753"/>
          </a:xfrm>
        </p:spPr>
        <p:txBody>
          <a:bodyPr/>
          <a:lstStyle/>
          <a:p>
            <a:r>
              <a:rPr lang="en-US" dirty="0"/>
              <a:t>The Best Call Device</a:t>
            </a:r>
          </a:p>
          <a:p>
            <a:r>
              <a:rPr lang="en-US" dirty="0"/>
              <a:t>How </a:t>
            </a:r>
            <a:r>
              <a:rPr lang="en-US" dirty="0" err="1"/>
              <a:t>tos</a:t>
            </a:r>
            <a:r>
              <a:rPr lang="en-US" dirty="0"/>
              <a:t>:</a:t>
            </a:r>
          </a:p>
          <a:p>
            <a:r>
              <a:rPr lang="en-US" dirty="0"/>
              <a:t>	Volume</a:t>
            </a:r>
          </a:p>
          <a:p>
            <a:r>
              <a:rPr lang="en-US" dirty="0"/>
              <a:t>	Mute</a:t>
            </a:r>
          </a:p>
          <a:p>
            <a:r>
              <a:rPr lang="en-US" dirty="0"/>
              <a:t>	Microphone Position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13714-B89B-4A35-8E77-6E8E3CAF0C0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C40448-3F4B-4F9A-AC39-D43F16BFA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74" y="551870"/>
            <a:ext cx="4343623" cy="40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13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9" name="Freeform 8"/>
          <p:cNvSpPr/>
          <p:nvPr/>
        </p:nvSpPr>
        <p:spPr>
          <a:xfrm>
            <a:off x="-86" y="1"/>
            <a:ext cx="9144000" cy="4196300"/>
          </a:xfrm>
          <a:custGeom>
            <a:avLst/>
            <a:gdLst>
              <a:gd name="connsiteX0" fmla="*/ 20636 w 46816955"/>
              <a:gd name="connsiteY0" fmla="*/ 0 h 21485320"/>
              <a:gd name="connsiteX1" fmla="*/ 46816955 w 46816955"/>
              <a:gd name="connsiteY1" fmla="*/ 0 h 21485320"/>
              <a:gd name="connsiteX2" fmla="*/ 46816955 w 46816955"/>
              <a:gd name="connsiteY2" fmla="*/ 11114 h 21485320"/>
              <a:gd name="connsiteX3" fmla="*/ 46816955 w 46816955"/>
              <a:gd name="connsiteY3" fmla="*/ 7385453 h 21485320"/>
              <a:gd name="connsiteX4" fmla="*/ 46816955 w 46816955"/>
              <a:gd name="connsiteY4" fmla="*/ 7639874 h 21485320"/>
              <a:gd name="connsiteX5" fmla="*/ 46816955 w 46816955"/>
              <a:gd name="connsiteY5" fmla="*/ 8741664 h 21485320"/>
              <a:gd name="connsiteX6" fmla="*/ 46816955 w 46816955"/>
              <a:gd name="connsiteY6" fmla="*/ 20296588 h 21485320"/>
              <a:gd name="connsiteX7" fmla="*/ 46217883 w 46816955"/>
              <a:gd name="connsiteY7" fmla="*/ 20487596 h 21485320"/>
              <a:gd name="connsiteX8" fmla="*/ 14692522 w 46816955"/>
              <a:gd name="connsiteY8" fmla="*/ 16453010 h 21485320"/>
              <a:gd name="connsiteX9" fmla="*/ 0 w 46816955"/>
              <a:gd name="connsiteY9" fmla="*/ 21485320 h 21485320"/>
              <a:gd name="connsiteX10" fmla="*/ 0 w 46816955"/>
              <a:gd name="connsiteY10" fmla="*/ 8741664 h 21485320"/>
              <a:gd name="connsiteX11" fmla="*/ 0 w 46816955"/>
              <a:gd name="connsiteY11" fmla="*/ 7385453 h 21485320"/>
              <a:gd name="connsiteX12" fmla="*/ 0 w 46816955"/>
              <a:gd name="connsiteY12" fmla="*/ 11114 h 21485320"/>
              <a:gd name="connsiteX13" fmla="*/ 20636 w 46816955"/>
              <a:gd name="connsiteY13" fmla="*/ 11114 h 21485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816955" h="21485320">
                <a:moveTo>
                  <a:pt x="20636" y="0"/>
                </a:moveTo>
                <a:lnTo>
                  <a:pt x="46816955" y="0"/>
                </a:lnTo>
                <a:lnTo>
                  <a:pt x="46816955" y="11114"/>
                </a:lnTo>
                <a:lnTo>
                  <a:pt x="46816955" y="7385453"/>
                </a:lnTo>
                <a:lnTo>
                  <a:pt x="46816955" y="7639874"/>
                </a:lnTo>
                <a:lnTo>
                  <a:pt x="46816955" y="8741664"/>
                </a:lnTo>
                <a:lnTo>
                  <a:pt x="46816955" y="20296588"/>
                </a:lnTo>
                <a:lnTo>
                  <a:pt x="46217883" y="20487596"/>
                </a:lnTo>
                <a:cubicBezTo>
                  <a:pt x="37375891" y="23076520"/>
                  <a:pt x="26109951" y="16433430"/>
                  <a:pt x="14692522" y="16453010"/>
                </a:cubicBezTo>
                <a:cubicBezTo>
                  <a:pt x="9762267" y="16461466"/>
                  <a:pt x="4803768" y="17712288"/>
                  <a:pt x="0" y="21485320"/>
                </a:cubicBezTo>
                <a:lnTo>
                  <a:pt x="0" y="8741664"/>
                </a:lnTo>
                <a:lnTo>
                  <a:pt x="0" y="7385453"/>
                </a:lnTo>
                <a:lnTo>
                  <a:pt x="0" y="11114"/>
                </a:lnTo>
                <a:lnTo>
                  <a:pt x="20636" y="11114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87" y="3213432"/>
            <a:ext cx="9143827" cy="1930069"/>
          </a:xfrm>
          <a:custGeom>
            <a:avLst/>
            <a:gdLst>
              <a:gd name="connsiteX0" fmla="*/ 14692523 w 46816955"/>
              <a:gd name="connsiteY0" fmla="*/ 44 h 9882073"/>
              <a:gd name="connsiteX1" fmla="*/ 46217883 w 46816955"/>
              <a:gd name="connsiteY1" fmla="*/ 4034631 h 9882073"/>
              <a:gd name="connsiteX2" fmla="*/ 46816955 w 46816955"/>
              <a:gd name="connsiteY2" fmla="*/ 3843623 h 9882073"/>
              <a:gd name="connsiteX3" fmla="*/ 46816955 w 46816955"/>
              <a:gd name="connsiteY3" fmla="*/ 9882073 h 9882073"/>
              <a:gd name="connsiteX4" fmla="*/ 0 w 46816955"/>
              <a:gd name="connsiteY4" fmla="*/ 9882073 h 9882073"/>
              <a:gd name="connsiteX5" fmla="*/ 0 w 46816955"/>
              <a:gd name="connsiteY5" fmla="*/ 5032355 h 9882073"/>
              <a:gd name="connsiteX6" fmla="*/ 14692523 w 46816955"/>
              <a:gd name="connsiteY6" fmla="*/ 44 h 9882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16955" h="9882073">
                <a:moveTo>
                  <a:pt x="14692523" y="44"/>
                </a:moveTo>
                <a:cubicBezTo>
                  <a:pt x="26109951" y="-19536"/>
                  <a:pt x="37375891" y="6623555"/>
                  <a:pt x="46217883" y="4034631"/>
                </a:cubicBezTo>
                <a:lnTo>
                  <a:pt x="46816955" y="3843623"/>
                </a:lnTo>
                <a:lnTo>
                  <a:pt x="46816955" y="9882073"/>
                </a:lnTo>
                <a:lnTo>
                  <a:pt x="0" y="9882073"/>
                </a:lnTo>
                <a:lnTo>
                  <a:pt x="0" y="5032355"/>
                </a:lnTo>
                <a:cubicBezTo>
                  <a:pt x="4803769" y="1259323"/>
                  <a:pt x="9762267" y="8500"/>
                  <a:pt x="14692523" y="44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noAutofit/>
          </a:bodyPr>
          <a:lstStyle/>
          <a:p>
            <a:pPr algn="ctr" defTabSz="309543" hangingPunct="0"/>
            <a:endParaRPr lang="en-US" sz="12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3423092" y="3317146"/>
            <a:ext cx="5335127" cy="1351773"/>
          </a:xfrm>
          <a:custGeom>
            <a:avLst/>
            <a:gdLst>
              <a:gd name="T0" fmla="*/ 0 w 1250"/>
              <a:gd name="T1" fmla="*/ 24 h 305"/>
              <a:gd name="T2" fmla="*/ 1250 w 1250"/>
              <a:gd name="T3" fmla="*/ 186 h 305"/>
              <a:gd name="T4" fmla="*/ 0 w 1250"/>
              <a:gd name="T5" fmla="*/ 2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50" h="305">
                <a:moveTo>
                  <a:pt x="0" y="24"/>
                </a:moveTo>
                <a:cubicBezTo>
                  <a:pt x="389" y="21"/>
                  <a:pt x="900" y="305"/>
                  <a:pt x="1250" y="186"/>
                </a:cubicBezTo>
                <a:cubicBezTo>
                  <a:pt x="856" y="265"/>
                  <a:pt x="425" y="0"/>
                  <a:pt x="0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7859" tIns="8930" rIns="17859" bIns="8930" numCol="1" anchor="t" anchorCtr="0" compatLnSpc="1">
            <a:prstTxWarp prst="textNoShape">
              <a:avLst/>
            </a:prstTxWarp>
          </a:bodyPr>
          <a:lstStyle/>
          <a:p>
            <a:endParaRPr lang="en-US" sz="352"/>
          </a:p>
        </p:txBody>
      </p:sp>
      <p:sp>
        <p:nvSpPr>
          <p:cNvPr id="12" name="Shape 132"/>
          <p:cNvSpPr/>
          <p:nvPr/>
        </p:nvSpPr>
        <p:spPr>
          <a:xfrm>
            <a:off x="1062752" y="4458203"/>
            <a:ext cx="7018497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7145" rIns="17145">
            <a:spAutoFit/>
          </a:bodyPr>
          <a:lstStyle>
            <a:lvl1pPr algn="l" defTabSz="3511296">
              <a:defRPr sz="2700">
                <a:solidFill>
                  <a:srgbClr val="94999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hangingPunct="0"/>
            <a:endParaRPr sz="2000" kern="0" dirty="0">
              <a:solidFill>
                <a:schemeClr val="tx2">
                  <a:alpha val="83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939" y="3941708"/>
            <a:ext cx="4253704" cy="3616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43" hangingPunct="0">
              <a:lnSpc>
                <a:spcPct val="70000"/>
              </a:lnSpc>
            </a:pPr>
            <a:r>
              <a:rPr lang="en-US" sz="3000" b="1" kern="0" dirty="0" err="1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Callbar</a:t>
            </a:r>
            <a:r>
              <a:rPr lang="en-US" sz="3000" b="1" kern="0" dirty="0">
                <a:solidFill>
                  <a:schemeClr val="accent1"/>
                </a:solidFill>
                <a:latin typeface="+mj-lt"/>
                <a:ea typeface="Arial" charset="0"/>
                <a:cs typeface="Segoe UI" panose="020B0502040204020203" pitchFamily="34" charset="0"/>
                <a:sym typeface="Helvetica Light"/>
              </a:rPr>
              <a:t> Settings</a:t>
            </a:r>
          </a:p>
        </p:txBody>
      </p:sp>
    </p:spTree>
    <p:extLst>
      <p:ext uri="{BB962C8B-B14F-4D97-AF65-F5344CB8AC3E}">
        <p14:creationId xmlns:p14="http://schemas.microsoft.com/office/powerpoint/2010/main" val="3257776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Audio </a:t>
            </a:r>
            <a:r>
              <a:rPr lang="en-US" dirty="0" err="1"/>
              <a:t>Input/Output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13316" y="1031132"/>
            <a:ext cx="3002356" cy="3659781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The audio input/output is your headset by default.</a:t>
            </a:r>
          </a:p>
          <a:p>
            <a:r>
              <a:rPr lang="en-US" sz="2200" dirty="0"/>
              <a:t>Some agents prefer to have the ringing output come through their computer’s speakers or headphone jack output if they don’t want to wear the headset all the time.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598711-E518-49EB-B1FC-45C89487789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62" y="856878"/>
            <a:ext cx="2141810" cy="342974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795713-F6A4-4D1B-80CC-150FE1954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72" y="856878"/>
            <a:ext cx="2148926" cy="3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Other Settings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13315" y="1126273"/>
            <a:ext cx="3812769" cy="3334602"/>
          </a:xfrm>
        </p:spPr>
        <p:txBody>
          <a:bodyPr/>
          <a:lstStyle/>
          <a:p>
            <a:r>
              <a:rPr lang="en-US" dirty="0"/>
              <a:t>The bottom two settings are typically on, but can be changed to suit your preference</a:t>
            </a:r>
          </a:p>
          <a:p>
            <a:r>
              <a:rPr lang="en-US" b="1" dirty="0"/>
              <a:t>Pro tip: </a:t>
            </a:r>
            <a:r>
              <a:rPr lang="en-US" i="1" dirty="0"/>
              <a:t>Set the </a:t>
            </a:r>
            <a:r>
              <a:rPr lang="en-US" i="1" dirty="0" err="1"/>
              <a:t>Callbar</a:t>
            </a:r>
            <a:r>
              <a:rPr lang="en-US" i="1" dirty="0"/>
              <a:t> to be always on top, but minimize it to keep it from blocking other content on your screen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598711-E518-49EB-B1FC-45C89487789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07" y="461527"/>
            <a:ext cx="2148925" cy="3429743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2AA8F4B-3825-4F11-B498-79D0CD55ACFE}"/>
              </a:ext>
            </a:extLst>
          </p:cNvPr>
          <p:cNvCxnSpPr/>
          <p:nvPr/>
        </p:nvCxnSpPr>
        <p:spPr>
          <a:xfrm flipH="1">
            <a:off x="7904657" y="551870"/>
            <a:ext cx="8140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72856CE-D00A-4265-B5B7-B1C6DBBF11E8}"/>
              </a:ext>
            </a:extLst>
          </p:cNvPr>
          <p:cNvSpPr/>
          <p:nvPr/>
        </p:nvSpPr>
        <p:spPr>
          <a:xfrm>
            <a:off x="7586300" y="487482"/>
            <a:ext cx="289932" cy="2191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9B1F3B-1640-4C9D-ACA3-F3DA71A12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96" y="3981613"/>
            <a:ext cx="2228836" cy="57810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0CCB3D-896B-4D6E-B831-FE5AEE1A8979}"/>
              </a:ext>
            </a:extLst>
          </p:cNvPr>
          <p:cNvCxnSpPr>
            <a:cxnSpLocks/>
          </p:cNvCxnSpPr>
          <p:nvPr/>
        </p:nvCxnSpPr>
        <p:spPr>
          <a:xfrm>
            <a:off x="7731266" y="796945"/>
            <a:ext cx="0" cy="3317855"/>
          </a:xfrm>
          <a:prstGeom prst="straightConnector1">
            <a:avLst/>
          </a:prstGeom>
          <a:ln w="76200">
            <a:solidFill>
              <a:srgbClr val="EE28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814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201B2C"/>
      </a:dk2>
      <a:lt2>
        <a:srgbClr val="E7E6E6"/>
      </a:lt2>
      <a:accent1>
        <a:srgbClr val="EE2845"/>
      </a:accent1>
      <a:accent2>
        <a:srgbClr val="D66954"/>
      </a:accent2>
      <a:accent3>
        <a:srgbClr val="1F1F1F"/>
      </a:accent3>
      <a:accent4>
        <a:srgbClr val="5E70AB"/>
      </a:accent4>
      <a:accent5>
        <a:srgbClr val="6EC6AA"/>
      </a:accent5>
      <a:accent6>
        <a:srgbClr val="4BA3D6"/>
      </a:accent6>
      <a:hlink>
        <a:srgbClr val="EE2845"/>
      </a:hlink>
      <a:folHlink>
        <a:srgbClr val="891D2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8B8B27CA752741B324E1A2048C5A8B" ma:contentTypeVersion="12" ma:contentTypeDescription="Create a new document." ma:contentTypeScope="" ma:versionID="0eef0822acc9254ef27a7e704924850f">
  <xsd:schema xmlns:xsd="http://www.w3.org/2001/XMLSchema" xmlns:xs="http://www.w3.org/2001/XMLSchema" xmlns:p="http://schemas.microsoft.com/office/2006/metadata/properties" xmlns:ns3="ca1d22bc-f05c-4536-82a6-10724fd3acd5" xmlns:ns4="a93b7314-093d-489b-8c71-7eb3f8302f18" targetNamespace="http://schemas.microsoft.com/office/2006/metadata/properties" ma:root="true" ma:fieldsID="3f79a9ac118abf1ca4453923091021f8" ns3:_="" ns4:_="">
    <xsd:import namespace="ca1d22bc-f05c-4536-82a6-10724fd3acd5"/>
    <xsd:import namespace="a93b7314-093d-489b-8c71-7eb3f8302f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d22bc-f05c-4536-82a6-10724fd3ac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b7314-093d-489b-8c71-7eb3f8302f1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93b7314-093d-489b-8c71-7eb3f8302f18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B94561-C7D2-4DDD-AA9B-B97C075362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1d22bc-f05c-4536-82a6-10724fd3acd5"/>
    <ds:schemaRef ds:uri="a93b7314-093d-489b-8c71-7eb3f8302f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C707B7-38A9-4F03-9C5D-3F7C6366538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a93b7314-093d-489b-8c71-7eb3f8302f18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ca1d22bc-f05c-4536-82a6-10724fd3acd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DA0CD3-5545-43C5-A75B-48342CB5D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16937</TotalTime>
  <Words>1298</Words>
  <Application>Microsoft Office PowerPoint</Application>
  <PresentationFormat>On-screen Show (16:9)</PresentationFormat>
  <Paragraphs>168</Paragraphs>
  <Slides>43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Century Gothic</vt:lpstr>
      <vt:lpstr>Helvetica Light</vt:lpstr>
      <vt:lpstr>Open Sans</vt:lpstr>
      <vt:lpstr>Roboto Regular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Kukuk</dc:creator>
  <cp:lastModifiedBy>Travis Nordahl</cp:lastModifiedBy>
  <cp:revision>170</cp:revision>
  <dcterms:created xsi:type="dcterms:W3CDTF">1601-01-01T00:00:00Z</dcterms:created>
  <dcterms:modified xsi:type="dcterms:W3CDTF">2022-02-11T19:36:22Z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0x010100228B8B27CA752741B324E1A2048C5A8B</vt:lpwstr>
  </property>
  <property fmtid="{D5CDD505-2E9C-101B-9397-08002B2CF9AE}" pid="3" name="_dlc_DocIdItemGuid">
    <vt:lpwstr>947a4be6-3cb1-40e7-bbe7-08c811abe16d</vt:lpwstr>
  </property>
  <property fmtid="{D5CDD505-2E9C-101B-9397-08002B2CF9AE}" pid="4" name="Order">
    <vt:r8>3500</vt:r8>
  </property>
  <property fmtid="{D5CDD505-2E9C-101B-9397-08002B2CF9AE}" pid="5" name="ComplianceAssetId">
    <vt:lpwstr/>
  </property>
</Properties>
</file>